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72" r:id="rId6"/>
    <p:sldId id="273" r:id="rId7"/>
    <p:sldId id="260" r:id="rId8"/>
    <p:sldId id="275" r:id="rId9"/>
    <p:sldId id="261" r:id="rId10"/>
    <p:sldId id="276" r:id="rId11"/>
    <p:sldId id="262" r:id="rId12"/>
    <p:sldId id="263" r:id="rId13"/>
    <p:sldId id="264" r:id="rId14"/>
    <p:sldId id="265" r:id="rId15"/>
    <p:sldId id="274" r:id="rId16"/>
    <p:sldId id="268" r:id="rId17"/>
    <p:sldId id="270" r:id="rId18"/>
    <p:sldId id="266" r:id="rId19"/>
    <p:sldId id="267" r:id="rId20"/>
    <p:sldId id="271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717" autoAdjust="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26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CB066B5-8258-4B18-BE6B-43B28180805B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D14767-655A-49F3-9454-042F48E370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4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9.png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1.bin"/><Relationship Id="rId10" Type="http://schemas.openxmlformats.org/officeDocument/2006/relationships/oleObject" Target="../embeddings/oleObject6.bin"/><Relationship Id="rId19" Type="http://schemas.openxmlformats.org/officeDocument/2006/relationships/slide" Target="slide3.xml"/><Relationship Id="rId4" Type="http://schemas.openxmlformats.org/officeDocument/2006/relationships/image" Target="../media/image38.png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19675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Математика – царица всех наук 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s://img07.rl0.ru/d571d617412a532f2b1c20aa3aac2f26/c348x500/proxy12.media.online.ua/uol/r2-1ce92f4eb6/55121b3ab1a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40368"/>
            <a:ext cx="2448272" cy="35176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332656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Математический КВН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587727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Составитель:Прохорова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Т.В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Картинки по запросу самолет нарисован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9688"/>
            <a:ext cx="5400599" cy="28083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424936" cy="628531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двух носорогов 2 рога.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Сколько рогов у 100 носорогов?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100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Самолет летит от Москвы  до Санкт-Петербурга один час, а обратно из Санкт-Петербурга 60 минут. Почему такая разница?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Ответ: 1 час = 60 минутам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Картинки по запросу носорог рису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0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984248"/>
            <a:ext cx="8208912" cy="487375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b="1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Ребус – это загадка, в которой искомое слово или фраза изображены в виде комбинации фигур, знаков, букв, т.е. «предметов».</a:t>
            </a:r>
            <a:r>
              <a:rPr 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v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4" descr="32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212976"/>
            <a:ext cx="3743325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ed-kopilka.ru/upload/blogs/31374_390d6012fecf63f37bba1f0e14e9837c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0648"/>
            <a:ext cx="4924623" cy="3024337"/>
          </a:xfrm>
          <a:prstGeom prst="rect">
            <a:avLst/>
          </a:prstGeom>
          <a:ln w="2286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5" descr="snap05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645024"/>
            <a:ext cx="5833343" cy="2916671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nap05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5184700" cy="2592264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Picture 3" descr="ребус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284984"/>
            <a:ext cx="5360793" cy="3260080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 descr="img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5808720" cy="2304256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img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331640" y="3645024"/>
            <a:ext cx="5925494" cy="2304157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«Графический диктант»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Картинки по запросу графический диктант по клеточкам оле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6480720" cy="4860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Угадай-ка</a:t>
            </a:r>
            <a:endParaRPr kumimoji="0" lang="ru-RU" sz="4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340768"/>
            <a:ext cx="6336704" cy="1930226"/>
          </a:xfr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4984"/>
            <a:ext cx="33147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356992"/>
            <a:ext cx="33147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124744"/>
            <a:ext cx="6192688" cy="2001837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Угадай-ка</a:t>
            </a:r>
            <a:endParaRPr kumimoji="0" lang="ru-RU" sz="4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84984"/>
            <a:ext cx="33051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284984"/>
            <a:ext cx="28003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Математический кроссворд 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s://img05.rl0.ru/0284081af3173461a4deccb39ec58c67/c340x323/edufuture.biz/images/3/32/Ekonomika3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84784"/>
            <a:ext cx="5184576" cy="4925347"/>
          </a:xfrm>
          <a:prstGeom prst="rect">
            <a:avLst/>
          </a:prstGeom>
          <a:noFill/>
        </p:spPr>
      </p:pic>
      <p:pic>
        <p:nvPicPr>
          <p:cNvPr id="21506" name="Picture 2" descr="https://img06.rl0.ru/f1ed48251ffecae7cc8e3930f10e26ea/c274x243/cl.rushkolnik.ru/tw_files2/urls_81/1479/d-1478178/1478178_html_4e8bbb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221088"/>
            <a:ext cx="2609850" cy="23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g05.rl0.ru/9a0e4b893c47a72d4462fdab91af143f/c600x592/chehov7.edumsko.ru/uploads/1000/864/section/258400/raznoe/prochtenie/2899fce93852105deeeaadd94a99f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221088"/>
            <a:ext cx="3240359" cy="26369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Прочитай-ка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268760"/>
            <a:ext cx="8003232" cy="4873752"/>
          </a:xfrm>
        </p:spPr>
        <p:txBody>
          <a:bodyPr numCol="2"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ПО 2 Л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 1 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 3 ЖКА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АК 3 СА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 1 КА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7 Я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 100 Л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ГОСП 1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СМОР 1 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БОР 2:2 О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ХОЛ 1 А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40 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Цель</a:t>
            </a:r>
            <a:r>
              <a:rPr lang="ru-RU" sz="4400" dirty="0" smtClean="0">
                <a:solidFill>
                  <a:schemeClr val="tx1"/>
                </a:solidFill>
              </a:rPr>
              <a:t>: 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активизация познавательной деятельности обучающихся в </a:t>
            </a:r>
            <a:r>
              <a:rPr lang="ru-RU" dirty="0" err="1" smtClean="0"/>
              <a:t>КВНе</a:t>
            </a:r>
            <a:r>
              <a:rPr lang="ru-RU" dirty="0" smtClean="0"/>
              <a:t> по математике.</a:t>
            </a:r>
            <a:endParaRPr lang="ru-RU" dirty="0"/>
          </a:p>
        </p:txBody>
      </p:sp>
      <p:pic>
        <p:nvPicPr>
          <p:cNvPr id="15362" name="Picture 2" descr="https://img01.rl0.ru/8b6575d12e2f0af05d9e785e3fcd5a23/c1000x691/obrasovanie-upo.ucoz.ru/olimpseros16/shkolnye-tematicheskie-olimpia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780928"/>
            <a:ext cx="4837920" cy="3343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395288" y="836613"/>
          <a:ext cx="1800225" cy="1611312"/>
        </p:xfrm>
        <a:graphic>
          <a:graphicData uri="http://schemas.openxmlformats.org/presentationml/2006/ole">
            <p:oleObj spid="_x0000_s26626" name="Точечный рисунок" r:id="rId3" imgW="2180952" imgH="1952898" progId="PBrush">
              <p:embed/>
            </p:oleObj>
          </a:graphicData>
        </a:graphic>
      </p:graphicFrame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9900"/>
              </a:clrFrom>
              <a:clrTo>
                <a:srgbClr val="0099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2708275"/>
            <a:ext cx="1584325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52" name="Object 3"/>
          <p:cNvGraphicFramePr>
            <a:graphicFrameLocks noChangeAspect="1"/>
          </p:cNvGraphicFramePr>
          <p:nvPr/>
        </p:nvGraphicFramePr>
        <p:xfrm>
          <a:off x="4284663" y="4076700"/>
          <a:ext cx="1727200" cy="1546225"/>
        </p:xfrm>
        <a:graphic>
          <a:graphicData uri="http://schemas.openxmlformats.org/presentationml/2006/ole">
            <p:oleObj spid="_x0000_s26627" name="Точечный рисунок" r:id="rId5" imgW="2180952" imgH="1952898" progId="PBrush">
              <p:embed/>
            </p:oleObj>
          </a:graphicData>
        </a:graphic>
      </p:graphicFrame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9900"/>
              </a:clrFrom>
              <a:clrTo>
                <a:srgbClr val="0099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908050"/>
            <a:ext cx="17272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54" name="Object 4"/>
          <p:cNvGraphicFramePr>
            <a:graphicFrameLocks noChangeAspect="1"/>
          </p:cNvGraphicFramePr>
          <p:nvPr/>
        </p:nvGraphicFramePr>
        <p:xfrm>
          <a:off x="468313" y="4292600"/>
          <a:ext cx="914400" cy="1362075"/>
        </p:xfrm>
        <a:graphic>
          <a:graphicData uri="http://schemas.openxmlformats.org/presentationml/2006/ole">
            <p:oleObj spid="_x0000_s26628" name="Точечный рисунок" r:id="rId7" imgW="914286" imgH="1362265" progId="PBrush">
              <p:embed/>
            </p:oleObj>
          </a:graphicData>
        </a:graphic>
      </p:graphicFrame>
      <p:graphicFrame>
        <p:nvGraphicFramePr>
          <p:cNvPr id="27655" name="Object 5"/>
          <p:cNvGraphicFramePr>
            <a:graphicFrameLocks noChangeAspect="1"/>
          </p:cNvGraphicFramePr>
          <p:nvPr/>
        </p:nvGraphicFramePr>
        <p:xfrm>
          <a:off x="2051050" y="3933825"/>
          <a:ext cx="914400" cy="1362075"/>
        </p:xfrm>
        <a:graphic>
          <a:graphicData uri="http://schemas.openxmlformats.org/presentationml/2006/ole">
            <p:oleObj spid="_x0000_s26629" name="Точечный рисунок" r:id="rId8" imgW="914286" imgH="1362265" progId="PBrush">
              <p:embed/>
            </p:oleObj>
          </a:graphicData>
        </a:graphic>
      </p:graphicFrame>
      <p:graphicFrame>
        <p:nvGraphicFramePr>
          <p:cNvPr id="27656" name="Object 6"/>
          <p:cNvGraphicFramePr>
            <a:graphicFrameLocks noChangeAspect="1"/>
          </p:cNvGraphicFramePr>
          <p:nvPr/>
        </p:nvGraphicFramePr>
        <p:xfrm>
          <a:off x="4284663" y="2420938"/>
          <a:ext cx="914400" cy="1362075"/>
        </p:xfrm>
        <a:graphic>
          <a:graphicData uri="http://schemas.openxmlformats.org/presentationml/2006/ole">
            <p:oleObj spid="_x0000_s26630" name="Точечный рисунок" r:id="rId9" imgW="914286" imgH="1362265" progId="PBrush">
              <p:embed/>
            </p:oleObj>
          </a:graphicData>
        </a:graphic>
      </p:graphicFrame>
      <p:graphicFrame>
        <p:nvGraphicFramePr>
          <p:cNvPr id="27657" name="Object 7"/>
          <p:cNvGraphicFramePr>
            <a:graphicFrameLocks noChangeAspect="1"/>
          </p:cNvGraphicFramePr>
          <p:nvPr/>
        </p:nvGraphicFramePr>
        <p:xfrm>
          <a:off x="3419475" y="908050"/>
          <a:ext cx="914400" cy="1362075"/>
        </p:xfrm>
        <a:graphic>
          <a:graphicData uri="http://schemas.openxmlformats.org/presentationml/2006/ole">
            <p:oleObj spid="_x0000_s26631" name="Точечный рисунок" r:id="rId10" imgW="914286" imgH="1362265" progId="PBrush">
              <p:embed/>
            </p:oleObj>
          </a:graphicData>
        </a:graphic>
      </p:graphicFrame>
      <p:graphicFrame>
        <p:nvGraphicFramePr>
          <p:cNvPr id="27658" name="Object 8"/>
          <p:cNvGraphicFramePr>
            <a:graphicFrameLocks noChangeAspect="1"/>
          </p:cNvGraphicFramePr>
          <p:nvPr/>
        </p:nvGraphicFramePr>
        <p:xfrm>
          <a:off x="6948488" y="3284538"/>
          <a:ext cx="914400" cy="1362075"/>
        </p:xfrm>
        <a:graphic>
          <a:graphicData uri="http://schemas.openxmlformats.org/presentationml/2006/ole">
            <p:oleObj spid="_x0000_s26632" name="Точечный рисунок" r:id="rId11" imgW="914286" imgH="1362265" progId="PBrush">
              <p:embed/>
            </p:oleObj>
          </a:graphicData>
        </a:graphic>
      </p:graphicFrame>
      <p:graphicFrame>
        <p:nvGraphicFramePr>
          <p:cNvPr id="27659" name="Object 9"/>
          <p:cNvGraphicFramePr>
            <a:graphicFrameLocks noChangeAspect="1"/>
          </p:cNvGraphicFramePr>
          <p:nvPr/>
        </p:nvGraphicFramePr>
        <p:xfrm>
          <a:off x="7740650" y="3141663"/>
          <a:ext cx="914400" cy="1362075"/>
        </p:xfrm>
        <a:graphic>
          <a:graphicData uri="http://schemas.openxmlformats.org/presentationml/2006/ole">
            <p:oleObj spid="_x0000_s26633" name="Точечный рисунок" r:id="rId12" imgW="914286" imgH="1362265" progId="PBrush">
              <p:embed/>
            </p:oleObj>
          </a:graphicData>
        </a:graphic>
      </p:graphicFrame>
      <p:graphicFrame>
        <p:nvGraphicFramePr>
          <p:cNvPr id="27660" name="Object 10"/>
          <p:cNvGraphicFramePr>
            <a:graphicFrameLocks noChangeAspect="1"/>
          </p:cNvGraphicFramePr>
          <p:nvPr/>
        </p:nvGraphicFramePr>
        <p:xfrm>
          <a:off x="6156325" y="4292600"/>
          <a:ext cx="914400" cy="1362075"/>
        </p:xfrm>
        <a:graphic>
          <a:graphicData uri="http://schemas.openxmlformats.org/presentationml/2006/ole">
            <p:oleObj spid="_x0000_s26634" name="Точечный рисунок" r:id="rId13" imgW="914286" imgH="1362265" progId="PBrush">
              <p:embed/>
            </p:oleObj>
          </a:graphicData>
        </a:graphic>
      </p:graphicFrame>
      <p:graphicFrame>
        <p:nvGraphicFramePr>
          <p:cNvPr id="27661" name="Object 11"/>
          <p:cNvGraphicFramePr>
            <a:graphicFrameLocks noChangeAspect="1"/>
          </p:cNvGraphicFramePr>
          <p:nvPr/>
        </p:nvGraphicFramePr>
        <p:xfrm>
          <a:off x="7885113" y="4581525"/>
          <a:ext cx="914400" cy="1362075"/>
        </p:xfrm>
        <a:graphic>
          <a:graphicData uri="http://schemas.openxmlformats.org/presentationml/2006/ole">
            <p:oleObj spid="_x0000_s26635" name="Точечный рисунок" r:id="rId14" imgW="914286" imgH="1362265" progId="PBrush">
              <p:embed/>
            </p:oleObj>
          </a:graphicData>
        </a:graphic>
      </p:graphicFrame>
      <p:graphicFrame>
        <p:nvGraphicFramePr>
          <p:cNvPr id="27662" name="Object 12"/>
          <p:cNvGraphicFramePr>
            <a:graphicFrameLocks noChangeAspect="1"/>
          </p:cNvGraphicFramePr>
          <p:nvPr/>
        </p:nvGraphicFramePr>
        <p:xfrm>
          <a:off x="5508625" y="2492375"/>
          <a:ext cx="1223963" cy="992188"/>
        </p:xfrm>
        <a:graphic>
          <a:graphicData uri="http://schemas.openxmlformats.org/presentationml/2006/ole">
            <p:oleObj spid="_x0000_s26636" name="Точечный рисунок" r:id="rId15" imgW="1867161" imgH="1514686" progId="PBrush">
              <p:embed/>
            </p:oleObj>
          </a:graphicData>
        </a:graphic>
      </p:graphicFrame>
      <p:graphicFrame>
        <p:nvGraphicFramePr>
          <p:cNvPr id="27663" name="Object 13"/>
          <p:cNvGraphicFramePr>
            <a:graphicFrameLocks noChangeAspect="1"/>
          </p:cNvGraphicFramePr>
          <p:nvPr/>
        </p:nvGraphicFramePr>
        <p:xfrm>
          <a:off x="1763713" y="2133600"/>
          <a:ext cx="1439862" cy="1168400"/>
        </p:xfrm>
        <a:graphic>
          <a:graphicData uri="http://schemas.openxmlformats.org/presentationml/2006/ole">
            <p:oleObj spid="_x0000_s26637" name="Точечный рисунок" r:id="rId16" imgW="1867161" imgH="1514686" progId="PBrush">
              <p:embed/>
            </p:oleObj>
          </a:graphicData>
        </a:graphic>
      </p:graphicFrame>
      <p:graphicFrame>
        <p:nvGraphicFramePr>
          <p:cNvPr id="27664" name="Object 14"/>
          <p:cNvGraphicFramePr>
            <a:graphicFrameLocks noChangeAspect="1"/>
          </p:cNvGraphicFramePr>
          <p:nvPr/>
        </p:nvGraphicFramePr>
        <p:xfrm>
          <a:off x="2916238" y="4724400"/>
          <a:ext cx="1584325" cy="1285875"/>
        </p:xfrm>
        <a:graphic>
          <a:graphicData uri="http://schemas.openxmlformats.org/presentationml/2006/ole">
            <p:oleObj spid="_x0000_s26638" name="Точечный рисунок" r:id="rId17" imgW="1867161" imgH="1514686" progId="PBrush">
              <p:embed/>
            </p:oleObj>
          </a:graphicData>
        </a:graphic>
      </p:graphicFrame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0" y="57912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Как тремя прямыми отделить кроликов от моркови?</a:t>
            </a:r>
          </a:p>
        </p:txBody>
      </p:sp>
      <p:pic>
        <p:nvPicPr>
          <p:cNvPr id="27666" name="Picture 18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9900"/>
              </a:clrFrom>
              <a:clrTo>
                <a:srgbClr val="0099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650" y="2133600"/>
            <a:ext cx="1223963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2339975" y="0"/>
            <a:ext cx="4537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6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Задача</a:t>
            </a: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3635375" y="2133600"/>
            <a:ext cx="11525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?</a:t>
            </a: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2411413" y="0"/>
            <a:ext cx="4537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Ответ</a:t>
            </a:r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 flipH="1">
            <a:off x="2916238" y="1268413"/>
            <a:ext cx="431800" cy="4752975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4427538" y="1125538"/>
            <a:ext cx="1873250" cy="4824412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 flipH="1">
            <a:off x="611188" y="2997200"/>
            <a:ext cx="8281987" cy="1439863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7673" name="Picture 2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9900"/>
              </a:clrFrom>
              <a:clrTo>
                <a:srgbClr val="0099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981075"/>
            <a:ext cx="17272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AutoShape 26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12200" y="6524625"/>
            <a:ext cx="431800" cy="333375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4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5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4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8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5" grpId="0"/>
      <p:bldP spid="27667" grpId="0"/>
      <p:bldP spid="27667" grpId="1"/>
      <p:bldP spid="27668" grpId="0"/>
      <p:bldP spid="27668" grpId="1"/>
      <p:bldP spid="27669" grpId="0"/>
      <p:bldP spid="27670" grpId="0" animBg="1"/>
      <p:bldP spid="27671" grpId="0" animBg="1"/>
      <p:bldP spid="2767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80920" cy="98072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участие!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6" name="Picture 4" descr="Картинки по запросу незнайка и его друз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075656"/>
            <a:ext cx="3072656" cy="4782344"/>
          </a:xfrm>
          <a:prstGeom prst="rect">
            <a:avLst/>
          </a:prstGeom>
          <a:noFill/>
        </p:spPr>
      </p:pic>
      <p:pic>
        <p:nvPicPr>
          <p:cNvPr id="59400" name="Picture 8" descr="Картинки по запросу незнайка и его друзь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55844"/>
            <a:ext cx="2808312" cy="5102156"/>
          </a:xfrm>
          <a:prstGeom prst="rect">
            <a:avLst/>
          </a:prstGeom>
          <a:noFill/>
        </p:spPr>
      </p:pic>
      <p:pic>
        <p:nvPicPr>
          <p:cNvPr id="59402" name="Picture 10" descr="Картинки по запросу незнай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978113"/>
            <a:ext cx="2569096" cy="4879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7467600" cy="487375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интереса к урокам математики.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Закреплять знания математических терминов, умения выполнять вычислительные действия на изученные случаи умножения, деления, сложения и вычитания.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развитию логического мышления, речи, памяти, внимания.</a:t>
            </a:r>
          </a:p>
          <a:p>
            <a:endParaRPr lang="ru-RU" dirty="0"/>
          </a:p>
        </p:txBody>
      </p:sp>
      <p:pic>
        <p:nvPicPr>
          <p:cNvPr id="14338" name="Picture 2" descr="https://img03.rl0.ru/914b41faf5c0cab6fff2580ece70c55d/c1102x1365/lodteacher.at.ua/_si/0/99624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481736"/>
            <a:ext cx="191842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56490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Приветствие команд !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img07.rl0.ru/cea44e2f5749641631a8c931eb03f77f/c600x398/ds04.infourok.ru/uploads/ex/0a5d/00011bcc-99698026/hello_html_m74873ac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6632"/>
            <a:ext cx="6568930" cy="2952328"/>
          </a:xfrm>
          <a:prstGeom prst="rect">
            <a:avLst/>
          </a:prstGeom>
          <a:noFill/>
        </p:spPr>
      </p:pic>
      <p:pic>
        <p:nvPicPr>
          <p:cNvPr id="5" name="Picture 2" descr="https://img07.rl0.ru/cea44e2f5749641631a8c931eb03f77f/c600x398/ds04.infourok.ru/uploads/ex/0a5d/00011bcc-99698026/hello_html_m74873ac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971600" y="3501008"/>
            <a:ext cx="656893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m342cfdc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5221336" cy="462188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836712"/>
            <a:ext cx="7467600" cy="48737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Девиз команды «Ну, погоди!»:</a:t>
            </a:r>
          </a:p>
          <a:p>
            <a:pPr algn="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«Ну, погоди – всегда впереди»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0"/>
            <a:ext cx="7467600" cy="76470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Команда «Ну, погоди!»</a:t>
            </a:r>
            <a:endParaRPr kumimoji="0" lang="ru-RU" sz="4400" b="1" i="0" u="none" strike="noStrike" kern="1200" cap="sm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76470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Команда «Мыслители»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075240" cy="487375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Девиз команды «Мыслители»:</a:t>
            </a:r>
          </a:p>
          <a:p>
            <a:pPr algn="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«Мы будем мыслить, убеждать, </a:t>
            </a:r>
          </a:p>
          <a:p>
            <a:pPr algn="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Идя к финалу, побеждать!»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1628800"/>
            <a:ext cx="5445224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s://img09.rl0.ru/3bafbf5f4484ccfcc6d6da493e397200/c600x461/ru.stockfresh.com/thumbs/lenm/2124393_%D0%BA%D0%B8%D1%80%D0%BF%D0%B8%D1%87%D0%BD%D1%8B%D1%85-%D0%B4%D0%BE%D0%BC%D0%B0-%D0%BA%D0%B8%D1%80%D0%BF%D0%B8%D1%87%D0%B0-%D0%B4%D0%BE%D0%BC%D0%BE%D0%B9-%D0%B0%D1%80%D1%85%D0%B8%D1%82%D0%B5%D0%BA%D1%82%D1%83%D1%80%D0%B0-%D0%BA%D0%BE%D0%BD%D0%BA%D1%80%D0%B5%D1%82%D0%BD%D1%8B%D0%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060848"/>
            <a:ext cx="2420863" cy="18600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147248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Математическая разминка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Петя живет в 10-этажном доме на 6 этаже, если считать сверху. На каком этаже снизу живет Петя?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5 этаж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какое дерево садиться ворона во время проливного дождя?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Ответ: на мокрое дерево</a:t>
            </a:r>
          </a:p>
          <a:p>
            <a:pPr algn="just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112474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Команда № 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img09.rl0.ru/194704f1feef6b93aacceefc7f8230de/c323x560/www.stihi.ru/pics/2012/06/29/19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293096"/>
            <a:ext cx="1872208" cy="2459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Картинки по запросу гусь рису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620688"/>
            <a:ext cx="1831130" cy="266429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6632"/>
            <a:ext cx="8424936" cy="62646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Гусь на двух ногах весит 4 кг. Сколько он весит на одной ноге?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4 кг</a:t>
            </a:r>
          </a:p>
          <a:p>
            <a:pPr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кошки за три минуты ловят трех мышей.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нужно кошек, чтобы за сто минут поймать 100 мышей.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3 кошки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8" name="Picture 4" descr="Картинки по запросу кошка нарисованная и мыш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501009"/>
            <a:ext cx="3888432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63272" cy="11430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Математическая разминка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Две сардельки варятся 6 минут. Сколько времени будут вариться 8 таких сарделек?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6 минут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столе стояли три стакана с вишней. Костя съел один стакан вишни, поставив пустой стакан на стол. Сколько стаканов осталось?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3 стакана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112474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Команда № 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s://img09.rl0.ru/73f011dfb8e9bdc2adb1d4c00932433b/c735x1023/st.depositphotos.com/1967477/2737/v/950/depositphotos_27377595-stock-illustration-happy-sausage-cartoon-mascot-charac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988841"/>
            <a:ext cx="1368152" cy="1800200"/>
          </a:xfrm>
          <a:prstGeom prst="rect">
            <a:avLst/>
          </a:prstGeom>
          <a:noFill/>
        </p:spPr>
      </p:pic>
      <p:pic>
        <p:nvPicPr>
          <p:cNvPr id="18438" name="Picture 6" descr="https://img08.rl0.ru/800bbadd988f095a330944b02c6af8bc/c193x240/www.termopuls.ru/images/0574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725144"/>
            <a:ext cx="1512168" cy="1880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340</TotalTime>
  <Words>353</Words>
  <Application>Microsoft Office PowerPoint</Application>
  <PresentationFormat>Экран (4:3)</PresentationFormat>
  <Paragraphs>79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Эркер</vt:lpstr>
      <vt:lpstr>Точечный рисунок</vt:lpstr>
      <vt:lpstr>Математика – царица всех наук </vt:lpstr>
      <vt:lpstr>Цель: </vt:lpstr>
      <vt:lpstr>Задачи:</vt:lpstr>
      <vt:lpstr>Приветствие команд !</vt:lpstr>
      <vt:lpstr>Слайд 5</vt:lpstr>
      <vt:lpstr>Команда «Мыслители»</vt:lpstr>
      <vt:lpstr>Математическая разминка</vt:lpstr>
      <vt:lpstr>Слайд 8</vt:lpstr>
      <vt:lpstr>Математическая разминка</vt:lpstr>
      <vt:lpstr>Слайд 10</vt:lpstr>
      <vt:lpstr>Ребусы</vt:lpstr>
      <vt:lpstr>Слайд 12</vt:lpstr>
      <vt:lpstr>Слайд 13</vt:lpstr>
      <vt:lpstr>Слайд 14</vt:lpstr>
      <vt:lpstr>«Графический диктант»</vt:lpstr>
      <vt:lpstr>Слайд 16</vt:lpstr>
      <vt:lpstr>Слайд 17</vt:lpstr>
      <vt:lpstr>Математический кроссворд </vt:lpstr>
      <vt:lpstr>Прочитай-ка</vt:lpstr>
      <vt:lpstr>Слайд 20</vt:lpstr>
      <vt:lpstr>Спасибо за участие!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– царица всех наук</dc:title>
  <dc:creator>Алена</dc:creator>
  <cp:lastModifiedBy>Кузьмай</cp:lastModifiedBy>
  <cp:revision>40</cp:revision>
  <dcterms:created xsi:type="dcterms:W3CDTF">2017-04-09T09:20:59Z</dcterms:created>
  <dcterms:modified xsi:type="dcterms:W3CDTF">2020-09-14T07:40:57Z</dcterms:modified>
</cp:coreProperties>
</file>