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8" r:id="rId2"/>
    <p:sldId id="258" r:id="rId3"/>
    <p:sldId id="257" r:id="rId4"/>
    <p:sldId id="269" r:id="rId5"/>
    <p:sldId id="270" r:id="rId6"/>
    <p:sldId id="271" r:id="rId7"/>
    <p:sldId id="259" r:id="rId8"/>
    <p:sldId id="264" r:id="rId9"/>
    <p:sldId id="256" r:id="rId10"/>
    <p:sldId id="267" r:id="rId11"/>
    <p:sldId id="266" r:id="rId12"/>
    <p:sldId id="273" r:id="rId13"/>
    <p:sldId id="274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87" autoAdjust="0"/>
  </p:normalViewPr>
  <p:slideViewPr>
    <p:cSldViewPr>
      <p:cViewPr>
        <p:scale>
          <a:sx n="100" d="100"/>
          <a:sy n="100" d="100"/>
        </p:scale>
        <p:origin x="-846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17952-A2AC-442B-ACCD-373A2C0F4D13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2DF57-0F7F-4FED-BC9F-14DC56EEE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659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BEC4BAE7-8422-4CF4-9F1C-47CAE5B5DFC3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64B5-B974-4D0D-AAC6-0DF21797EE12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retyakovgallery.ru/dataphotos/7/72/729e0a09ffc55a4cb9deaa2671d7f9c8.jpg" TargetMode="External"/><Relationship Id="rId3" Type="http://schemas.openxmlformats.org/officeDocument/2006/relationships/audio" Target="../media/audio2.wav"/><Relationship Id="rId7" Type="http://schemas.openxmlformats.org/officeDocument/2006/relationships/oleObject" Target="../embeddings/____________Microsoft_Office_PowerPoint_97-20031.ppt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9.png"/><Relationship Id="rId4" Type="http://schemas.openxmlformats.org/officeDocument/2006/relationships/audio" Target="file:///D:\OLD\&#1056;&#1040;&#1041;&#1054;&#1063;&#1048;&#1049;%20&#1057;&#1058;&#1054;&#1051;\&#1055;&#1086;&#1088;&#1090;&#1092;&#1077;&#1083;&#1100;\&#1042;&#1080;&#1069;&#1082;&#1089;&#1052;\&#1042;&#1048;&#1050;&#1040;%20-&#1055;&#1045;&#1044;&#1052;&#1040;&#1056;&#1040;&#1060;&#1054;&#1053;%20-&#1057;&#1054;&#1063;&#1048;&#1053;&#1045;&#1053;&#1048;&#1045;\bird-2.au" TargetMode="External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notesSlide" Target="../notesSlides/notesSlide2.xml"/><Relationship Id="rId7" Type="http://schemas.openxmlformats.org/officeDocument/2006/relationships/hyperlink" Target="http://fratria.ru/download/fratria_23feb2.9944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11" Type="http://schemas.openxmlformats.org/officeDocument/2006/relationships/image" Target="../media/image24.jpeg"/><Relationship Id="rId5" Type="http://schemas.openxmlformats.org/officeDocument/2006/relationships/hyperlink" Target="http://peredvizhniki.ru/uploads/gallery/comthumb/8/vityaz.jpg" TargetMode="External"/><Relationship Id="rId10" Type="http://schemas.openxmlformats.org/officeDocument/2006/relationships/image" Target="../media/image23.jpeg"/><Relationship Id="rId4" Type="http://schemas.openxmlformats.org/officeDocument/2006/relationships/oleObject" Target="../embeddings/____________Microsoft_Office_PowerPoint_97-20032.ppt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4.jpeg"/><Relationship Id="rId7" Type="http://schemas.openxmlformats.org/officeDocument/2006/relationships/image" Target="../media/image9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5.png"/><Relationship Id="rId4" Type="http://schemas.openxmlformats.org/officeDocument/2006/relationships/image" Target="../media/image12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HOOLD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422" y="2357463"/>
            <a:ext cx="43434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27" b="10944"/>
          <a:stretch>
            <a:fillRect/>
          </a:stretch>
        </p:blipFill>
        <p:spPr bwMode="auto">
          <a:xfrm>
            <a:off x="5606347" y="4502969"/>
            <a:ext cx="249555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260648"/>
            <a:ext cx="594582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русского языка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orongoi.ucoz.ru/_nw/22/9156990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941" y="2740664"/>
            <a:ext cx="2448272" cy="385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75303d58b5f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3107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731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4.72222E-6 -1.48148E-6 L 4.72222E-6 -0.07222 " pathEditMode="relative" rAng="0" ptsTypes="AA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pload.wikimedia.org/wikipedia/commons/5/5f/Vasnetsov_Snegurochka.jpg?uselang=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52"/>
            <a:ext cx="464347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Толковый словарь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C. И. Ожегова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ПАРЧА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плотная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узорчатая шелковая ткань с переплетающимися золотыми, серебряными нитями.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Прил. парчовый,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udel3.narod.ru/ivanovskaia-oblast/pc11wf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929198"/>
            <a:ext cx="1928826" cy="1824669"/>
          </a:xfrm>
          <a:prstGeom prst="rect">
            <a:avLst/>
          </a:prstGeom>
          <a:noFill/>
        </p:spPr>
      </p:pic>
      <p:pic>
        <p:nvPicPr>
          <p:cNvPr id="9" name="Рисунок 8" descr="http://www.znaikak.ru/design/pic/visred/%D0%BF%D0%B0%D1%80%D1%87%D0%B0Brocad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07194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draduga.ru/files/JPG/scen/parcha/4014/4014_9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35756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5408162"/>
              </p:ext>
            </p:extLst>
          </p:nvPr>
        </p:nvGraphicFramePr>
        <p:xfrm>
          <a:off x="0" y="1"/>
          <a:ext cx="9144000" cy="6741179"/>
        </p:xfrm>
        <a:graphic>
          <a:graphicData uri="http://schemas.openxmlformats.org/drawingml/2006/table">
            <a:tbl>
              <a:tblPr/>
              <a:tblGrid>
                <a:gridCol w="4047344"/>
                <a:gridCol w="5096656"/>
              </a:tblGrid>
              <a:tr h="378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Опорные слова: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1. Вступление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изображено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</a:t>
                      </a:r>
                      <a:endParaRPr lang="ru-RU" sz="1900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 В. Васнецова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«Снегурочка»?</a:t>
                      </a:r>
                      <a:endParaRPr lang="ru-RU" sz="19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Снегурочка, зимний лес.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Основная часть. Описание картины.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Как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художник изобразил лес, природу?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Тёмный лес, ночь, алмазные звёзды, лунный свет, поляна, сияющий голубоватый цвет, яркие тени.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Какая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Девушка, красивый наряд, жемчужно-серебристый цвет, парчовая шубка, шапочка с меховой опушкой, тёплые варежки.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Где стоит Снегурочка? Что изобразил художник на заднем плане?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сумраке леса, пушистые ёлочки, тонкая берёзка, вдали, огоньки-светлячки деревеньки.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чувствует себя Снегурочка?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Страшно, одиноко.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9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Заключение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Понравилась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 тебе картина? Чем?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Волшебная, загадочная, чудо, тайна.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00B0F0"/>
            </a:gs>
            <a:gs pos="94588">
              <a:srgbClr val="D3DEF1"/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692275" y="692150"/>
            <a:ext cx="5903913" cy="55451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2339975" y="1268413"/>
            <a:ext cx="4608513" cy="439261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059113" y="1844675"/>
            <a:ext cx="3241675" cy="316865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708400" y="2420938"/>
            <a:ext cx="2016125" cy="2016125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4284663" y="2997200"/>
            <a:ext cx="936625" cy="86518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74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0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1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2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9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6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23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4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58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2" grpId="1" animBg="1"/>
      <p:bldP spid="2052" grpId="2" animBg="1"/>
      <p:bldP spid="2052" grpId="3" animBg="1"/>
      <p:bldP spid="2052" grpId="4" animBg="1"/>
      <p:bldP spid="2053" grpId="0" animBg="1"/>
      <p:bldP spid="2053" grpId="1" animBg="1"/>
      <p:bldP spid="2053" grpId="2" animBg="1"/>
      <p:bldP spid="2053" grpId="3" animBg="1"/>
      <p:bldP spid="2053" grpId="4" animBg="1"/>
      <p:bldP spid="2054" grpId="0" animBg="1"/>
      <p:bldP spid="2054" grpId="1" animBg="1"/>
      <p:bldP spid="2054" grpId="2" animBg="1"/>
      <p:bldP spid="2054" grpId="3" animBg="1"/>
      <p:bldP spid="2054" grpId="4" animBg="1"/>
      <p:bldP spid="2056" grpId="0" animBg="1"/>
      <p:bldP spid="2056" grpId="1" animBg="1"/>
      <p:bldP spid="2056" grpId="2" animBg="1"/>
      <p:bldP spid="2056" grpId="3" animBg="1"/>
      <p:bldP spid="2056" grpId="4" animBg="1"/>
      <p:bldP spid="2057" grpId="0" animBg="1"/>
      <p:bldP spid="2057" grpId="1" animBg="1"/>
      <p:bldP spid="2057" grpId="2" animBg="1"/>
      <p:bldP spid="2057" grpId="3" animBg="1"/>
      <p:bldP spid="2057" grpId="4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zhizni.ru/img/content/i74/74080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891"/>
            <a:ext cx="4680520" cy="6849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930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00B0F0"/>
            </a:gs>
            <a:gs pos="94588">
              <a:srgbClr val="D3DEF1"/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Открытый урок развития речи в 3 классе\80266380123794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47565" y="-1147563"/>
            <a:ext cx="6885384" cy="918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6960" y="620688"/>
            <a:ext cx="8250079" cy="5400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 урок!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141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karvit.ru/wp-content/uploads/2012/01/40493-24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239" y="154334"/>
            <a:ext cx="4677551" cy="58074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44008" y="1349881"/>
            <a:ext cx="41734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Виктор Михайлович 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Васнецов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(1848-1926)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4769" y="630052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3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le:Vasnetsov Sneguro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10490"/>
            <a:ext cx="4860032" cy="68127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85941" y="1352514"/>
            <a:ext cx="44342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картине В. М. Васнецова «Снегурочка»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lenagold.narod.ru/fon/clipart/s/sneg/sneg20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4" y="417910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lenagold.narod.ru/fon/clipart/s/sneg/sneg2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4959" y="3901333"/>
            <a:ext cx="452439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lenagold.narod.ru/fon/clipart/s/sneg/sneg21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7687" y="5572141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lenagold.narod.ru/fon/clipart/s/sneg/sneg21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5370580"/>
            <a:ext cx="452441" cy="44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lenagold.narod.ru/fon/clipart/s/sneg/sneg1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723" y="214291"/>
            <a:ext cx="333377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lenagold.narod.ru/fon/clipart/s/sneg/sneg11.pn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00892" y="500042"/>
            <a:ext cx="42862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lenagold.narod.ru/fon/clipart/s/sneg/sneg18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28926" y="428604"/>
            <a:ext cx="381003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lenagold.narod.ru/fon/clipart/s/sneg/sneg18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4816" y="1696628"/>
            <a:ext cx="33337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8926" y="4143380"/>
            <a:ext cx="463118" cy="500066"/>
          </a:xfrm>
          <a:prstGeom prst="rect">
            <a:avLst/>
          </a:prstGeom>
          <a:noFill/>
        </p:spPr>
      </p:pic>
      <p:pic>
        <p:nvPicPr>
          <p:cNvPr id="20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91880" y="2636912"/>
            <a:ext cx="428628" cy="460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3" name="Презентация" r:id="rId7" imgW="4572180" imgH="3429039" progId="PowerPoint.Show.8">
              <p:embed/>
            </p:oleObj>
          </a:graphicData>
        </a:graphic>
      </p:graphicFrame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692275" y="476250"/>
            <a:ext cx="5759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Дом-музей Васнецова В.М.</a:t>
            </a:r>
          </a:p>
        </p:txBody>
      </p:sp>
      <p:pic>
        <p:nvPicPr>
          <p:cNvPr id="61448" name="i-main-pic" descr="Картинка 16 из 7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69850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9" name="pisi252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isi bird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0" name="warb2558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warbl bird 2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1" name="warb2559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warbl bird 2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2" name="bird-2.au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3" name="pisi257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isi bird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178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14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14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61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61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58" fill="hold"/>
                                        <p:tgtEl>
                                          <p:spTgt spid="61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9"/>
                </p:tgtEl>
              </p:cMediaNode>
            </p:audio>
            <p:audio>
              <p:cMediaNode showWhenStopped="0">
                <p:cTn id="30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0"/>
                </p:tgtEl>
              </p:cMediaNode>
            </p:audio>
            <p:audio>
              <p:cMediaNode showWhenStopped="0">
                <p:cTn id="31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1"/>
                </p:tgtEl>
              </p:cMediaNode>
            </p:audio>
            <p:audio>
              <p:cMediaNode showWhenStopped="0">
                <p:cTn id="32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2"/>
                </p:tgtEl>
              </p:cMediaNode>
            </p:audio>
            <p:audio>
              <p:cMediaNode showWhenStopped="0">
                <p:cTn id="33" repeatCount="20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3"/>
                </p:tgtEl>
              </p:cMediaNode>
            </p:audio>
          </p:childTnLst>
        </p:cTn>
      </p:par>
    </p:tnLst>
    <p:bldLst>
      <p:bldP spid="614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7" name="Презентация" r:id="rId4" imgW="4572180" imgH="3429039" progId="PowerPoint.Show.8">
              <p:embed/>
            </p:oleObj>
          </a:graphicData>
        </a:graphic>
      </p:graphicFrame>
      <p:pic>
        <p:nvPicPr>
          <p:cNvPr id="84995" name="i-main-pic" descr="Картинка 30 из 57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424863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6" name="i-main-pic" descr="Картинка 4 из 574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86423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5" descr="vasnecov0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88913"/>
            <a:ext cx="452120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8" descr="406px-Vasnetsov_Snegurochka"/>
          <p:cNvSpPr>
            <a:spLocks noChangeAspect="1" noChangeArrowheads="1"/>
          </p:cNvSpPr>
          <p:nvPr/>
        </p:nvSpPr>
        <p:spPr bwMode="auto">
          <a:xfrm>
            <a:off x="395288" y="404813"/>
            <a:ext cx="38671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AutoShape 10" descr="406px-Vasnetsov_Snegurochka"/>
          <p:cNvSpPr>
            <a:spLocks noChangeAspect="1" noChangeArrowheads="1"/>
          </p:cNvSpPr>
          <p:nvPr/>
        </p:nvSpPr>
        <p:spPr bwMode="auto">
          <a:xfrm>
            <a:off x="2638425" y="571500"/>
            <a:ext cx="38671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5005" name="Picture 13" descr="pic0218_10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106" y="886619"/>
            <a:ext cx="8713788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6" name="Picture 14" descr="0808858c1579f52059a11b296364ed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9768" y="283370"/>
            <a:ext cx="5153025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22" name="Text Box 30"/>
          <p:cNvSpPr txBox="1">
            <a:spLocks noChangeArrowheads="1"/>
          </p:cNvSpPr>
          <p:nvPr/>
        </p:nvSpPr>
        <p:spPr bwMode="auto">
          <a:xfrm>
            <a:off x="395288" y="260350"/>
            <a:ext cx="8443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chemeClr val="bg1"/>
                </a:solidFill>
              </a:rPr>
              <a:t>РЕПРОДУКЦИИ КАРТИН ВИКТОРА МИХАЙЛОВИЧА  ВАСНЕЦОВА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341052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5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5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2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2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3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22" grpId="0"/>
      <p:bldP spid="850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94588">
              <a:srgbClr val="D3DEF1"/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zhizni.ru/img/content/i74/74080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8981"/>
            <a:ext cx="4680520" cy="68490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6136" y="2348880"/>
            <a:ext cx="32820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Снегурочка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9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iteratura5.narod.ru/vasnecov_o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3679033"/>
            <a:ext cx="1656184" cy="2678925"/>
          </a:xfrm>
          <a:prstGeom prst="rect">
            <a:avLst/>
          </a:prstGeom>
          <a:noFill/>
        </p:spPr>
      </p:pic>
      <p:pic>
        <p:nvPicPr>
          <p:cNvPr id="16388" name="Picture 4" descr="http://literatura5.narod.ru/vasnecov_o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2160" y="1053412"/>
            <a:ext cx="1772270" cy="2678925"/>
          </a:xfrm>
          <a:prstGeom prst="rect">
            <a:avLst/>
          </a:prstGeom>
          <a:noFill/>
        </p:spPr>
      </p:pic>
      <p:pic>
        <p:nvPicPr>
          <p:cNvPr id="16390" name="Picture 6" descr="http://literatura5.narod.ru/vasnecov_o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4008" y="4143380"/>
            <a:ext cx="3643338" cy="2525980"/>
          </a:xfrm>
          <a:prstGeom prst="rect">
            <a:avLst/>
          </a:prstGeom>
          <a:noFill/>
        </p:spPr>
      </p:pic>
      <p:pic>
        <p:nvPicPr>
          <p:cNvPr id="16392" name="Picture 8" descr="http://literatura5.narod.ru/vasnecov_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071546"/>
            <a:ext cx="3833839" cy="2429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469" y="160712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Эскизы декораций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В.М.Васнецова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пьесе А.Н.Островского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«Снегурочка»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91264" y="3696891"/>
            <a:ext cx="2683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973" y="6375817"/>
            <a:ext cx="3876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Царь Берендей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j04358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</p:pic>
      <p:pic>
        <p:nvPicPr>
          <p:cNvPr id="20486" name="Picture 6" descr="vasnecov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5764" y="2436471"/>
            <a:ext cx="3372246" cy="4421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429522" y="436510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457200" y="642918"/>
            <a:ext cx="8229600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«Снегурочка»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1899 г.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Государственная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Третьяковская галерея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Москва</a:t>
            </a:r>
          </a:p>
        </p:txBody>
      </p:sp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5" y="610792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.all.biz/img/ua/catalog/17468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31032" y="632657"/>
            <a:ext cx="6858000" cy="5592687"/>
          </a:xfrm>
          <a:prstGeom prst="rect">
            <a:avLst/>
          </a:prstGeom>
          <a:noFill/>
        </p:spPr>
      </p:pic>
      <p:pic>
        <p:nvPicPr>
          <p:cNvPr id="11274" name="Picture 10" descr="http://upload.wikimedia.org/wikipedia/commons/thumb/5/5f/Vasnetsov_Snegurochka.jpg/693px-Vasnetsov_Snegurochka.jpg?uselang=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511503"/>
            <a:ext cx="4104456" cy="5874188"/>
          </a:xfrm>
          <a:prstGeom prst="rect">
            <a:avLst/>
          </a:prstGeom>
          <a:noFill/>
        </p:spPr>
      </p:pic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214290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3500438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28625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14290"/>
            <a:ext cx="357190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6143644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15338" y="450057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2357430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01090" y="6215082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5572140"/>
            <a:ext cx="428628" cy="460141"/>
          </a:xfrm>
          <a:prstGeom prst="rect">
            <a:avLst/>
          </a:prstGeom>
          <a:noFill/>
        </p:spPr>
      </p:pic>
      <p:pic>
        <p:nvPicPr>
          <p:cNvPr id="15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1643050"/>
            <a:ext cx="500066" cy="539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623</TotalTime>
  <Words>204</Words>
  <Application>Microsoft Office PowerPoint</Application>
  <PresentationFormat>Экран (4:3)</PresentationFormat>
  <Paragraphs>42</Paragraphs>
  <Slides>14</Slides>
  <Notes>3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Светлана</cp:lastModifiedBy>
  <cp:revision>61</cp:revision>
  <dcterms:created xsi:type="dcterms:W3CDTF">2013-01-02T15:21:50Z</dcterms:created>
  <dcterms:modified xsi:type="dcterms:W3CDTF">2019-02-14T11:40:11Z</dcterms:modified>
</cp:coreProperties>
</file>