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58" r:id="rId8"/>
    <p:sldId id="265" r:id="rId9"/>
    <p:sldId id="267" r:id="rId10"/>
    <p:sldId id="257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6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33628-D4A7-43B8-B10C-EC545C775459}" type="datetimeFigureOut">
              <a:rPr lang="ru-RU" smtClean="0"/>
              <a:pPr/>
              <a:t>14.02.2019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38432-582C-44D0-A8B9-02738A78F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73770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33628-D4A7-43B8-B10C-EC545C775459}" type="datetimeFigureOut">
              <a:rPr lang="ru-RU" smtClean="0"/>
              <a:pPr/>
              <a:t>14.02.2019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38432-582C-44D0-A8B9-02738A78F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48003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33628-D4A7-43B8-B10C-EC545C775459}" type="datetimeFigureOut">
              <a:rPr lang="ru-RU" smtClean="0"/>
              <a:pPr/>
              <a:t>14.02.2019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38432-582C-44D0-A8B9-02738A78F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6100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33628-D4A7-43B8-B10C-EC545C775459}" type="datetimeFigureOut">
              <a:rPr lang="ru-RU" smtClean="0"/>
              <a:pPr/>
              <a:t>14.02.2019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38432-582C-44D0-A8B9-02738A78F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13761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33628-D4A7-43B8-B10C-EC545C775459}" type="datetimeFigureOut">
              <a:rPr lang="ru-RU" smtClean="0"/>
              <a:pPr/>
              <a:t>14.02.2019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38432-582C-44D0-A8B9-02738A78F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7673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33628-D4A7-43B8-B10C-EC545C775459}" type="datetimeFigureOut">
              <a:rPr lang="ru-RU" smtClean="0"/>
              <a:pPr/>
              <a:t>14.02.2019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38432-582C-44D0-A8B9-02738A78F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89160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33628-D4A7-43B8-B10C-EC545C775459}" type="datetimeFigureOut">
              <a:rPr lang="ru-RU" smtClean="0"/>
              <a:pPr/>
              <a:t>14.02.2019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38432-582C-44D0-A8B9-02738A78F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59153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33628-D4A7-43B8-B10C-EC545C775459}" type="datetimeFigureOut">
              <a:rPr lang="ru-RU" smtClean="0"/>
              <a:pPr/>
              <a:t>14.02.2019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38432-582C-44D0-A8B9-02738A78F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59265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33628-D4A7-43B8-B10C-EC545C775459}" type="datetimeFigureOut">
              <a:rPr lang="ru-RU" smtClean="0"/>
              <a:pPr/>
              <a:t>14.02.2019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38432-582C-44D0-A8B9-02738A78F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12596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33628-D4A7-43B8-B10C-EC545C775459}" type="datetimeFigureOut">
              <a:rPr lang="ru-RU" smtClean="0"/>
              <a:pPr/>
              <a:t>14.02.2019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38432-582C-44D0-A8B9-02738A78F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9698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33628-D4A7-43B8-B10C-EC545C775459}" type="datetimeFigureOut">
              <a:rPr lang="ru-RU" smtClean="0"/>
              <a:pPr/>
              <a:t>14.02.2019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38432-582C-44D0-A8B9-02738A78F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28763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64000">
              <a:schemeClr val="accent1">
                <a:lumMod val="40000"/>
                <a:lumOff val="60000"/>
              </a:schemeClr>
            </a:gs>
            <a:gs pos="54000">
              <a:srgbClr val="C4D6EB"/>
            </a:gs>
            <a:gs pos="100000">
              <a:srgbClr val="FFEBFA"/>
            </a:gs>
          </a:gsLst>
          <a:path path="rect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33628-D4A7-43B8-B10C-EC545C775459}" type="datetimeFigureOut">
              <a:rPr lang="ru-RU" smtClean="0"/>
              <a:pPr/>
              <a:t>14.02.2019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38432-582C-44D0-A8B9-02738A78F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13800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&#1083;&#1077;&#1086;&#1089;&#1090;&#1080;&#1083;&#1100;.&#1088;&#1092;/images/products/5d6aaddc19240ac6713bc3bac4038185.JPG" TargetMode="External"/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2" Type="http://schemas.openxmlformats.org/officeDocument/2006/relationships/hyperlink" Target="http://images.yandex.ru/yandsearch?fp=0&amp;img_url=http://www.relef.ru/data/catalog/products/072300.jpg&amp;iorient=&amp;ih=&amp;nojs=1&amp;icolor=&amp;site=&amp;text=%D1%82%D0%B5%D1%82%D1%80%D0%B0%D0%B4%D0%B8&amp;iw=&amp;wp=&amp;pos=18&amp;recent=&amp;type=&amp;isize=&amp;rpt=simage&amp;itype=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s-cherkasova.ru/wp-content/uploads/2011/05/122548-01rus2-4.jpg" TargetMode="External"/><Relationship Id="rId5" Type="http://schemas.openxmlformats.org/officeDocument/2006/relationships/image" Target="../media/image2.jpeg"/><Relationship Id="rId4" Type="http://schemas.openxmlformats.org/officeDocument/2006/relationships/hyperlink" Target="http://www.bookin.org.ru/book/2292578.jpg" TargetMode="External"/><Relationship Id="rId9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i056.radikal.ru/1105/a2/069b5f79d46a.jpg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s-cherkasova.ru/wp-content/uploads/2011/05/122548-01rus2-4.jpg" TargetMode="External"/><Relationship Id="rId3" Type="http://schemas.openxmlformats.org/officeDocument/2006/relationships/image" Target="../media/image15.jpeg"/><Relationship Id="rId7" Type="http://schemas.openxmlformats.org/officeDocument/2006/relationships/image" Target="../media/image2.jpeg"/><Relationship Id="rId2" Type="http://schemas.openxmlformats.org/officeDocument/2006/relationships/hyperlink" Target="http://e-ranez.ru/d/263941/d/322400406_7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ookin.org.ru/book/2292578.jpg" TargetMode="External"/><Relationship Id="rId11" Type="http://schemas.openxmlformats.org/officeDocument/2006/relationships/image" Target="../media/image17.jpeg"/><Relationship Id="rId5" Type="http://schemas.openxmlformats.org/officeDocument/2006/relationships/image" Target="../media/image1.jpeg"/><Relationship Id="rId10" Type="http://schemas.openxmlformats.org/officeDocument/2006/relationships/hyperlink" Target="http://images.yandex.ru/yandsearch?source=wiz&amp;fp=0&amp;img_url=http://borisovna.rusedu.net/gallery/4998/uchenik.png_ChITATEL_!.png&amp;text=%D1%83%D1%87%D0%B5%D0%BD%D0%B8%D0%BA&amp;noreask=1&amp;pos=2&amp;lr=213&amp;rpt=simage&amp;nojs=1" TargetMode="External"/><Relationship Id="rId4" Type="http://schemas.openxmlformats.org/officeDocument/2006/relationships/hyperlink" Target="http://images.yandex.ru/yandsearch?fp=0&amp;img_url=http://www.relef.ru/data/catalog/products/072300.jpg&amp;iorient=&amp;ih=&amp;nojs=1&amp;icolor=&amp;site=&amp;text=%D1%82%D0%B5%D1%82%D1%80%D0%B0%D0%B4%D0%B8&amp;iw=&amp;wp=&amp;pos=18&amp;recent=&amp;type=&amp;isize=&amp;rpt=simage&amp;itype=" TargetMode="External"/><Relationship Id="rId9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image" Target="../media/image5.jpeg"/><Relationship Id="rId7" Type="http://schemas.openxmlformats.org/officeDocument/2006/relationships/image" Target="../media/image9.gi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8.gif"/><Relationship Id="rId11" Type="http://schemas.openxmlformats.org/officeDocument/2006/relationships/image" Target="../media/image13.png"/><Relationship Id="rId5" Type="http://schemas.openxmlformats.org/officeDocument/2006/relationships/image" Target="../media/image7.gif"/><Relationship Id="rId10" Type="http://schemas.openxmlformats.org/officeDocument/2006/relationships/image" Target="../media/image12.gif"/><Relationship Id="rId4" Type="http://schemas.openxmlformats.org/officeDocument/2006/relationships/image" Target="../media/image6.gif"/><Relationship Id="rId9" Type="http://schemas.openxmlformats.org/officeDocument/2006/relationships/image" Target="../media/image11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64000">
              <a:schemeClr val="accent1">
                <a:lumMod val="40000"/>
                <a:lumOff val="60000"/>
              </a:schemeClr>
            </a:gs>
            <a:gs pos="54000">
              <a:srgbClr val="C4D6EB"/>
            </a:gs>
            <a:gs pos="100000">
              <a:srgbClr val="FFEBFA"/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5300" b="1" dirty="0" smtClean="0"/>
              <a:t>Урок математики</a:t>
            </a:r>
            <a:br>
              <a:rPr lang="ru-RU" sz="5300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4725144"/>
            <a:ext cx="6400800" cy="1752600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solidFill>
                  <a:schemeClr val="tx1"/>
                </a:solidFill>
              </a:rPr>
              <a:t>3 класс 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УМК «Школа России</a:t>
            </a:r>
            <a:r>
              <a:rPr lang="ru-RU" dirty="0" smtClean="0">
                <a:solidFill>
                  <a:schemeClr val="tx1"/>
                </a:solidFill>
              </a:rPr>
              <a:t>»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Учитель начальных классов </a:t>
            </a:r>
            <a:r>
              <a:rPr lang="ru-RU" dirty="0" err="1" smtClean="0">
                <a:solidFill>
                  <a:schemeClr val="tx1"/>
                </a:solidFill>
              </a:rPr>
              <a:t>Панфилкина</a:t>
            </a:r>
            <a:r>
              <a:rPr lang="ru-RU" dirty="0" smtClean="0">
                <a:solidFill>
                  <a:schemeClr val="tx1"/>
                </a:solidFill>
              </a:rPr>
              <a:t> С.А.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30" name="Picture 6" descr="http://im3-tub-ru.yandex.net/i?id=166114893-52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1301">
            <a:off x="4793317" y="2025085"/>
            <a:ext cx="1568334" cy="1944216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bookin.org.ru/book/2292578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238" y="1355142"/>
            <a:ext cx="1981970" cy="2654749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s-cherkasova.ru/wp-content/uploads/2011/05/122548-01rus2-4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34198">
            <a:off x="2052601" y="1948069"/>
            <a:ext cx="1584176" cy="2098246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xn--e1aghcnsh6f.xn--p1ai/images/products/5d6aaddc19240ac6713bc3bac4038185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9398" y="3200963"/>
            <a:ext cx="1950574" cy="1419931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8861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285728"/>
            <a:ext cx="6143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Лесенка знаний</a:t>
            </a:r>
            <a:endParaRPr lang="ru-RU" sz="4000" b="1" dirty="0">
              <a:solidFill>
                <a:srgbClr val="FF000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 flipH="1" flipV="1">
            <a:off x="-71470" y="6215082"/>
            <a:ext cx="85725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57158" y="5786454"/>
            <a:ext cx="128588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 flipH="1" flipV="1">
            <a:off x="1142976" y="5286388"/>
            <a:ext cx="100013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643042" y="4786322"/>
            <a:ext cx="1500198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 flipH="1" flipV="1">
            <a:off x="2643174" y="4286256"/>
            <a:ext cx="100013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3143240" y="3786190"/>
            <a:ext cx="192882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00034" y="4714884"/>
            <a:ext cx="10715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А</a:t>
            </a:r>
            <a:endParaRPr lang="ru-RU" sz="6000" dirty="0"/>
          </a:p>
        </p:txBody>
      </p:sp>
      <p:sp>
        <p:nvSpPr>
          <p:cNvPr id="18" name="TextBox 17"/>
          <p:cNvSpPr txBox="1"/>
          <p:nvPr/>
        </p:nvSpPr>
        <p:spPr>
          <a:xfrm>
            <a:off x="1785918" y="3714752"/>
            <a:ext cx="12858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Б</a:t>
            </a:r>
            <a:endParaRPr lang="ru-RU" sz="6000" dirty="0"/>
          </a:p>
        </p:txBody>
      </p:sp>
      <p:sp>
        <p:nvSpPr>
          <p:cNvPr id="19" name="TextBox 18"/>
          <p:cNvSpPr txBox="1"/>
          <p:nvPr/>
        </p:nvSpPr>
        <p:spPr>
          <a:xfrm>
            <a:off x="3500430" y="2714620"/>
            <a:ext cx="13573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В</a:t>
            </a:r>
            <a:endParaRPr lang="ru-RU" sz="6000" dirty="0"/>
          </a:p>
        </p:txBody>
      </p:sp>
      <p:sp>
        <p:nvSpPr>
          <p:cNvPr id="20" name="TextBox 19"/>
          <p:cNvSpPr txBox="1"/>
          <p:nvPr/>
        </p:nvSpPr>
        <p:spPr>
          <a:xfrm>
            <a:off x="500034" y="6000768"/>
            <a:ext cx="47863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Ничего не понял</a:t>
            </a:r>
            <a:endParaRPr lang="ru-RU" sz="40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785918" y="4929198"/>
            <a:ext cx="70723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Всё понятно, было интересно 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14678" y="3857628"/>
            <a:ext cx="57864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n>
                  <a:solidFill>
                    <a:srgbClr val="FFC000"/>
                  </a:solidFill>
                </a:ln>
                <a:solidFill>
                  <a:srgbClr val="FFFF00"/>
                </a:solidFill>
              </a:rPr>
              <a:t>Хочу узнать больше</a:t>
            </a:r>
            <a:endParaRPr lang="ru-RU" sz="4000" b="1" dirty="0">
              <a:ln>
                <a:solidFill>
                  <a:srgbClr val="FFC000"/>
                </a:solidFill>
              </a:ln>
              <a:solidFill>
                <a:srgbClr val="FFFF00"/>
              </a:solidFill>
            </a:endParaRPr>
          </a:p>
        </p:txBody>
      </p:sp>
      <p:pic>
        <p:nvPicPr>
          <p:cNvPr id="3" name="Picture 2" descr="http://i056.radikal.ru/1105/a2/069b5f79d46a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916" y="664200"/>
            <a:ext cx="2716999" cy="27583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95429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914400" y="1503363"/>
            <a:ext cx="8229600" cy="4525962"/>
          </a:xfrm>
        </p:spPr>
        <p:txBody>
          <a:bodyPr/>
          <a:lstStyle/>
          <a:p>
            <a:pPr algn="ctr"/>
            <a:r>
              <a:rPr lang="ru-RU" dirty="0" smtClean="0"/>
              <a:t>                  </a:t>
            </a:r>
            <a:r>
              <a:rPr lang="ru-RU" sz="4000" b="1" dirty="0" smtClean="0"/>
              <a:t>Домашнее </a:t>
            </a:r>
            <a:r>
              <a:rPr lang="ru-RU" sz="4000" b="1" dirty="0"/>
              <a:t>задание. </a:t>
            </a:r>
            <a:endParaRPr lang="ru-RU" b="1" dirty="0" smtClean="0"/>
          </a:p>
          <a:p>
            <a:pPr marL="0" indent="0" algn="ctr">
              <a:buNone/>
            </a:pPr>
            <a:r>
              <a:rPr lang="ru-RU" dirty="0" smtClean="0"/>
              <a:t>                  Учебник стр.6</a:t>
            </a:r>
            <a:r>
              <a:rPr lang="ru-RU" dirty="0"/>
              <a:t>, № 2, 3.</a:t>
            </a:r>
          </a:p>
          <a:p>
            <a:endParaRPr lang="ru-RU" dirty="0"/>
          </a:p>
        </p:txBody>
      </p:sp>
      <p:pic>
        <p:nvPicPr>
          <p:cNvPr id="4" name="Picture 18" descr="http://e-ranez.ru/d/263941/d/322400406_7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509120"/>
            <a:ext cx="1148402" cy="149628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://im3-tub-ru.yandex.net/i?id=166114893-52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1301">
            <a:off x="4943631" y="4062040"/>
            <a:ext cx="1179246" cy="1461876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www.bookin.org.ru/book/2292578.jpg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394230"/>
            <a:ext cx="1490264" cy="1996133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2" descr="http://s-cherkasova.ru/wp-content/uploads/2011/05/122548-01rus2-4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34198">
            <a:off x="2347019" y="3812590"/>
            <a:ext cx="1191158" cy="1577693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im3-tub-ru.yandex.net/i?id=13730544-59-72&amp;n=21">
            <a:hlinkClick r:id="rId10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546" y="332656"/>
            <a:ext cx="2149221" cy="277916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28501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18 января.</a:t>
            </a:r>
            <a:br>
              <a:rPr lang="ru-RU" dirty="0" smtClean="0"/>
            </a:br>
            <a:r>
              <a:rPr lang="ru-RU" dirty="0" smtClean="0"/>
              <a:t>Классная работа.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495478263"/>
              </p:ext>
            </p:extLst>
          </p:nvPr>
        </p:nvGraphicFramePr>
        <p:xfrm>
          <a:off x="457200" y="1600200"/>
          <a:ext cx="8229600" cy="1320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1480"/>
                <a:gridCol w="411480"/>
                <a:gridCol w="411480"/>
                <a:gridCol w="411480"/>
                <a:gridCol w="411480"/>
                <a:gridCol w="411480"/>
                <a:gridCol w="411480"/>
                <a:gridCol w="411480"/>
                <a:gridCol w="411480"/>
                <a:gridCol w="411480"/>
                <a:gridCol w="411480"/>
                <a:gridCol w="411480"/>
                <a:gridCol w="411480"/>
                <a:gridCol w="411480"/>
                <a:gridCol w="411480"/>
                <a:gridCol w="411480"/>
                <a:gridCol w="411480"/>
                <a:gridCol w="411480"/>
                <a:gridCol w="411480"/>
                <a:gridCol w="41148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i="0" dirty="0" smtClean="0">
                          <a:latin typeface="Monotype Corsiva" panose="03010101010201010101" pitchFamily="66" charset="0"/>
                        </a:rPr>
                        <a:t>1</a:t>
                      </a:r>
                      <a:endParaRPr lang="ru-RU" sz="2800" b="1" i="0" dirty="0">
                        <a:latin typeface="Monotype Corsiva" panose="03010101010201010101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i="0" dirty="0" smtClean="0">
                          <a:latin typeface="Monotype Corsiva" panose="03010101010201010101" pitchFamily="66" charset="0"/>
                        </a:rPr>
                        <a:t>6</a:t>
                      </a:r>
                      <a:endParaRPr lang="ru-RU" sz="2800" b="1" i="0" dirty="0">
                        <a:latin typeface="Monotype Corsiva" panose="03010101010201010101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800" b="1" i="0" dirty="0">
                        <a:latin typeface="Monotype Corsiva" panose="03010101010201010101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i="0" dirty="0" smtClean="0">
                          <a:latin typeface="Monotype Corsiva" panose="03010101010201010101" pitchFamily="66" charset="0"/>
                        </a:rPr>
                        <a:t>6</a:t>
                      </a:r>
                      <a:endParaRPr lang="ru-RU" sz="2800" b="1" i="0" dirty="0">
                        <a:latin typeface="Monotype Corsiva" panose="03010101010201010101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i="0" dirty="0" smtClean="0">
                          <a:latin typeface="Monotype Corsiva" panose="03010101010201010101" pitchFamily="66" charset="0"/>
                        </a:rPr>
                        <a:t>1</a:t>
                      </a:r>
                      <a:endParaRPr lang="ru-RU" sz="2800" b="1" i="0" dirty="0">
                        <a:latin typeface="Monotype Corsiva" panose="03010101010201010101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800" b="1" i="0" dirty="0">
                        <a:latin typeface="Monotype Corsiva" panose="03010101010201010101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i="0" dirty="0" smtClean="0">
                          <a:latin typeface="Monotype Corsiva" panose="03010101010201010101" pitchFamily="66" charset="0"/>
                        </a:rPr>
                        <a:t>1</a:t>
                      </a:r>
                      <a:endParaRPr lang="ru-RU" sz="2800" b="1" i="0" dirty="0">
                        <a:latin typeface="Monotype Corsiva" panose="03010101010201010101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i="0" dirty="0" smtClean="0">
                          <a:latin typeface="Monotype Corsiva" panose="03010101010201010101" pitchFamily="66" charset="0"/>
                        </a:rPr>
                        <a:t>1</a:t>
                      </a:r>
                      <a:endParaRPr lang="ru-RU" sz="2800" b="1" i="0" dirty="0">
                        <a:latin typeface="Monotype Corsiva" panose="03010101010201010101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800" b="1" i="0" dirty="0">
                        <a:latin typeface="Monotype Corsiva" panose="03010101010201010101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i="0" dirty="0" smtClean="0">
                          <a:latin typeface="Monotype Corsiva" panose="03010101010201010101" pitchFamily="66" charset="0"/>
                        </a:rPr>
                        <a:t>6</a:t>
                      </a:r>
                      <a:endParaRPr lang="ru-RU" sz="2800" b="1" i="0" dirty="0">
                        <a:latin typeface="Monotype Corsiva" panose="03010101010201010101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i="0" dirty="0" smtClean="0">
                          <a:latin typeface="Monotype Corsiva" panose="03010101010201010101" pitchFamily="66" charset="0"/>
                        </a:rPr>
                        <a:t>6</a:t>
                      </a:r>
                      <a:endParaRPr lang="ru-RU" sz="2800" b="1" i="0" dirty="0">
                        <a:latin typeface="Monotype Corsiva" panose="03010101010201010101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…</a:t>
                      </a:r>
                      <a:endParaRPr lang="ru-RU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579604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МАТЕМАТИЧЕСКАЯ ЭСТАФЕТА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b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145700748"/>
              </p:ext>
            </p:extLst>
          </p:nvPr>
        </p:nvGraphicFramePr>
        <p:xfrm>
          <a:off x="755576" y="2204864"/>
          <a:ext cx="7776000" cy="2911797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296000"/>
                <a:gridCol w="1296000"/>
                <a:gridCol w="1296000"/>
                <a:gridCol w="1296000"/>
                <a:gridCol w="1296000"/>
                <a:gridCol w="1296000"/>
              </a:tblGrid>
              <a:tr h="29117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</a:rPr>
                        <a:t>5*7</a:t>
                      </a:r>
                      <a:endParaRPr lang="ru-RU" sz="28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6*2</a:t>
                      </a:r>
                      <a:endParaRPr lang="ru-RU" sz="28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7*8</a:t>
                      </a:r>
                      <a:endParaRPr lang="ru-RU" sz="28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40:5</a:t>
                      </a:r>
                      <a:endParaRPr lang="ru-RU" sz="28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63:7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5*6</a:t>
                      </a:r>
                      <a:endParaRPr lang="ru-RU" sz="28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6*4</a:t>
                      </a:r>
                      <a:endParaRPr lang="ru-RU" sz="28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7*3</a:t>
                      </a:r>
                      <a:endParaRPr lang="ru-RU" sz="28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32:4</a:t>
                      </a:r>
                      <a:endParaRPr lang="ru-RU" sz="28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18:2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5*9</a:t>
                      </a:r>
                      <a:endParaRPr lang="ru-RU" sz="28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6*7</a:t>
                      </a:r>
                      <a:endParaRPr lang="ru-RU" sz="28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7*5</a:t>
                      </a:r>
                      <a:endParaRPr lang="ru-RU" sz="28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48:6</a:t>
                      </a:r>
                      <a:endParaRPr lang="ru-RU" sz="28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27:3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5*3</a:t>
                      </a:r>
                      <a:endParaRPr lang="ru-RU" sz="28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6*3</a:t>
                      </a:r>
                      <a:endParaRPr lang="ru-RU" sz="28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7*9</a:t>
                      </a:r>
                      <a:endParaRPr lang="ru-RU" sz="28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24:3</a:t>
                      </a:r>
                      <a:endParaRPr lang="ru-RU" sz="28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45:5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5*8</a:t>
                      </a:r>
                      <a:endParaRPr lang="ru-RU" sz="28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6*5</a:t>
                      </a:r>
                      <a:endParaRPr lang="ru-RU" sz="28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7*8</a:t>
                      </a:r>
                      <a:endParaRPr lang="ru-RU" sz="28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56:7</a:t>
                      </a:r>
                      <a:endParaRPr lang="ru-RU" sz="28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36:4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5*4</a:t>
                      </a:r>
                      <a:endParaRPr lang="ru-RU" sz="28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6*7</a:t>
                      </a:r>
                      <a:endParaRPr lang="ru-RU" sz="28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7*2</a:t>
                      </a:r>
                      <a:endParaRPr lang="ru-RU" sz="28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64:8</a:t>
                      </a:r>
                      <a:endParaRPr lang="ru-RU" sz="28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54:6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64086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745541063"/>
              </p:ext>
            </p:extLst>
          </p:nvPr>
        </p:nvGraphicFramePr>
        <p:xfrm>
          <a:off x="72000" y="1412776"/>
          <a:ext cx="9072000" cy="2880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12000"/>
                <a:gridCol w="1512000"/>
                <a:gridCol w="1512000"/>
                <a:gridCol w="1512000"/>
                <a:gridCol w="1512000"/>
                <a:gridCol w="1512000"/>
              </a:tblGrid>
              <a:tr h="28803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0" dirty="0">
                          <a:solidFill>
                            <a:schemeClr val="tx1"/>
                          </a:solidFill>
                          <a:effectLst/>
                        </a:rPr>
                        <a:t>5*7=35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0" dirty="0">
                          <a:solidFill>
                            <a:schemeClr val="tx1"/>
                          </a:solidFill>
                          <a:effectLst/>
                        </a:rPr>
                        <a:t>6*2=12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0" dirty="0">
                          <a:solidFill>
                            <a:schemeClr val="tx1"/>
                          </a:solidFill>
                          <a:effectLst/>
                        </a:rPr>
                        <a:t>7*8=56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0" dirty="0">
                          <a:solidFill>
                            <a:schemeClr val="tx1"/>
                          </a:solidFill>
                          <a:effectLst/>
                        </a:rPr>
                        <a:t>40:5=8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0" dirty="0">
                          <a:solidFill>
                            <a:schemeClr val="tx1"/>
                          </a:solidFill>
                          <a:effectLst/>
                        </a:rPr>
                        <a:t>63:7=9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0" dirty="0">
                          <a:solidFill>
                            <a:schemeClr val="tx1"/>
                          </a:solidFill>
                          <a:effectLst/>
                        </a:rPr>
                        <a:t>5*6=30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0" dirty="0">
                          <a:solidFill>
                            <a:schemeClr val="tx1"/>
                          </a:solidFill>
                          <a:effectLst/>
                        </a:rPr>
                        <a:t>6*4=24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0" dirty="0">
                          <a:solidFill>
                            <a:schemeClr val="tx1"/>
                          </a:solidFill>
                          <a:effectLst/>
                        </a:rPr>
                        <a:t>7*3=21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0" dirty="0">
                          <a:solidFill>
                            <a:schemeClr val="tx1"/>
                          </a:solidFill>
                          <a:effectLst/>
                        </a:rPr>
                        <a:t>32:4=8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0" dirty="0">
                          <a:solidFill>
                            <a:schemeClr val="tx1"/>
                          </a:solidFill>
                          <a:effectLst/>
                        </a:rPr>
                        <a:t>18:2=9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0" dirty="0">
                          <a:solidFill>
                            <a:schemeClr val="tx1"/>
                          </a:solidFill>
                          <a:effectLst/>
                        </a:rPr>
                        <a:t>5*9=45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0" dirty="0">
                          <a:solidFill>
                            <a:schemeClr val="tx1"/>
                          </a:solidFill>
                          <a:effectLst/>
                        </a:rPr>
                        <a:t>6*7=42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0" dirty="0">
                          <a:solidFill>
                            <a:schemeClr val="tx1"/>
                          </a:solidFill>
                          <a:effectLst/>
                        </a:rPr>
                        <a:t>7*5=35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0" dirty="0">
                          <a:solidFill>
                            <a:schemeClr val="tx1"/>
                          </a:solidFill>
                          <a:effectLst/>
                        </a:rPr>
                        <a:t>48:6=8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0" dirty="0">
                          <a:solidFill>
                            <a:schemeClr val="tx1"/>
                          </a:solidFill>
                          <a:effectLst/>
                        </a:rPr>
                        <a:t>27:3=7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0" dirty="0">
                          <a:solidFill>
                            <a:schemeClr val="tx1"/>
                          </a:solidFill>
                          <a:effectLst/>
                        </a:rPr>
                        <a:t>5*3=15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0" dirty="0">
                          <a:solidFill>
                            <a:schemeClr val="tx1"/>
                          </a:solidFill>
                          <a:effectLst/>
                        </a:rPr>
                        <a:t>6*3=18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0" dirty="0">
                          <a:solidFill>
                            <a:schemeClr val="tx1"/>
                          </a:solidFill>
                          <a:effectLst/>
                        </a:rPr>
                        <a:t>7*9=63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0" dirty="0">
                          <a:solidFill>
                            <a:schemeClr val="tx1"/>
                          </a:solidFill>
                          <a:effectLst/>
                        </a:rPr>
                        <a:t>24:3=8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0" dirty="0">
                          <a:solidFill>
                            <a:schemeClr val="tx1"/>
                          </a:solidFill>
                          <a:effectLst/>
                        </a:rPr>
                        <a:t>45:5=9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0" dirty="0">
                          <a:solidFill>
                            <a:schemeClr val="tx1"/>
                          </a:solidFill>
                          <a:effectLst/>
                        </a:rPr>
                        <a:t>5*8=40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0" dirty="0">
                          <a:solidFill>
                            <a:schemeClr val="tx1"/>
                          </a:solidFill>
                          <a:effectLst/>
                        </a:rPr>
                        <a:t>6*5=30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0" dirty="0">
                          <a:solidFill>
                            <a:schemeClr val="tx1"/>
                          </a:solidFill>
                          <a:effectLst/>
                        </a:rPr>
                        <a:t>7*8=56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0" dirty="0">
                          <a:solidFill>
                            <a:schemeClr val="tx1"/>
                          </a:solidFill>
                          <a:effectLst/>
                        </a:rPr>
                        <a:t>56:7=8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0" dirty="0">
                          <a:solidFill>
                            <a:schemeClr val="tx1"/>
                          </a:solidFill>
                          <a:effectLst/>
                        </a:rPr>
                        <a:t>36:4=9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0" dirty="0">
                          <a:solidFill>
                            <a:schemeClr val="tx1"/>
                          </a:solidFill>
                          <a:effectLst/>
                        </a:rPr>
                        <a:t>5*4=20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0" dirty="0">
                          <a:solidFill>
                            <a:schemeClr val="tx1"/>
                          </a:solidFill>
                          <a:effectLst/>
                        </a:rPr>
                        <a:t>6*7=42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0" dirty="0">
                          <a:solidFill>
                            <a:schemeClr val="tx1"/>
                          </a:solidFill>
                          <a:effectLst/>
                        </a:rPr>
                        <a:t>7*2=14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0" dirty="0">
                          <a:solidFill>
                            <a:schemeClr val="tx1"/>
                          </a:solidFill>
                          <a:effectLst/>
                        </a:rPr>
                        <a:t>64:8=8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0" dirty="0">
                          <a:solidFill>
                            <a:schemeClr val="tx1"/>
                          </a:solidFill>
                          <a:effectLst/>
                        </a:rPr>
                        <a:t>54:6=9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762705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19672" y="2348880"/>
            <a:ext cx="5328592" cy="27363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563888" y="1362472"/>
            <a:ext cx="1656184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5 см 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164288" y="3332311"/>
            <a:ext cx="134684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dirty="0" smtClean="0"/>
              <a:t>3 </a:t>
            </a:r>
            <a:r>
              <a:rPr lang="ru-RU" sz="4400" dirty="0"/>
              <a:t>см </a:t>
            </a: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Найдите периметр прямоугольника </a:t>
            </a:r>
          </a:p>
        </p:txBody>
      </p:sp>
    </p:spTree>
    <p:extLst>
      <p:ext uri="{BB962C8B-B14F-4D97-AF65-F5344CB8AC3E}">
        <p14:creationId xmlns="" xmlns:p14="http://schemas.microsoft.com/office/powerpoint/2010/main" val="2933969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/>
              <a:t/>
            </a:r>
            <a:br>
              <a:rPr lang="ru-RU" i="1" dirty="0"/>
            </a:br>
            <a:r>
              <a:rPr lang="ru-RU" i="1" dirty="0" smtClean="0"/>
              <a:t>Тема </a:t>
            </a:r>
            <a:r>
              <a:rPr lang="ru-RU" i="1" dirty="0"/>
              <a:t>урока: 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« </a:t>
            </a:r>
            <a:r>
              <a:rPr lang="ru-RU" i="1" dirty="0"/>
              <a:t>Умножение суммы на число»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471056" y="1628800"/>
            <a:ext cx="8229600" cy="204482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 smtClean="0"/>
              <a:t>Задача.</a:t>
            </a:r>
          </a:p>
          <a:p>
            <a:pPr marL="0" indent="0">
              <a:buNone/>
            </a:pPr>
            <a:r>
              <a:rPr lang="ru-RU" dirty="0" smtClean="0"/>
              <a:t>В </a:t>
            </a:r>
            <a:r>
              <a:rPr lang="ru-RU" dirty="0"/>
              <a:t>саду на двух яблонях сидели по 4 воробья и по 3 снегиря.  Сколько всего птиц было в саду?</a:t>
            </a:r>
          </a:p>
          <a:p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1462666" y="4581127"/>
            <a:ext cx="457200" cy="418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529466" y="4580140"/>
            <a:ext cx="457200" cy="418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597754" y="4581127"/>
            <a:ext cx="457200" cy="418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07698" y="4581127"/>
            <a:ext cx="457200" cy="418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5508104" y="4565588"/>
            <a:ext cx="457200" cy="41807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4546848" y="4565588"/>
            <a:ext cx="457200" cy="41807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449631" y="4009427"/>
            <a:ext cx="457200" cy="418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Овал 18"/>
          <p:cNvSpPr/>
          <p:nvPr/>
        </p:nvSpPr>
        <p:spPr>
          <a:xfrm>
            <a:off x="1504599" y="4009427"/>
            <a:ext cx="457200" cy="418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2571399" y="4009427"/>
            <a:ext cx="457200" cy="418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3587135" y="4009427"/>
            <a:ext cx="457200" cy="418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6563072" y="4523097"/>
            <a:ext cx="457200" cy="41807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6570311" y="4009427"/>
            <a:ext cx="457200" cy="41807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5562199" y="4009427"/>
            <a:ext cx="457200" cy="41807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4554087" y="4009427"/>
            <a:ext cx="457200" cy="41807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407698" y="5229200"/>
            <a:ext cx="35702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/>
              <a:t>(4 + 3) *2= 7 *2 = 14</a:t>
            </a:r>
            <a:endParaRPr lang="ru-RU" sz="3200" b="1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449631" y="5803130"/>
            <a:ext cx="27206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/>
              <a:t>4 </a:t>
            </a:r>
            <a:r>
              <a:rPr lang="ru-RU" sz="3200" b="1" i="1" dirty="0"/>
              <a:t>*2 + 3*2 = 14</a:t>
            </a:r>
            <a:endParaRPr lang="ru-RU" sz="3200" b="1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3948566" y="6074226"/>
            <a:ext cx="4246675" cy="646331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ru-RU" dirty="0"/>
              <a:t>(</a:t>
            </a:r>
            <a:r>
              <a:rPr lang="ru-RU" sz="3600" b="1" dirty="0"/>
              <a:t>4 + 3) *</a:t>
            </a:r>
            <a:r>
              <a:rPr lang="ru-RU" sz="3600" b="1" dirty="0" smtClean="0"/>
              <a:t>2 = 4 </a:t>
            </a:r>
            <a:r>
              <a:rPr lang="ru-RU" sz="3600" b="1" dirty="0"/>
              <a:t>*2 + 3*2</a:t>
            </a:r>
          </a:p>
        </p:txBody>
      </p:sp>
    </p:spTree>
    <p:extLst>
      <p:ext uri="{BB962C8B-B14F-4D97-AF65-F5344CB8AC3E}">
        <p14:creationId xmlns="" xmlns:p14="http://schemas.microsoft.com/office/powerpoint/2010/main" val="2032379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3" grpId="0" animBg="1"/>
      <p:bldP spid="14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/>
      <p:bldP spid="27" grpId="0"/>
      <p:bldP spid="3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reeform 37" descr="Уголки"/>
          <p:cNvSpPr>
            <a:spLocks/>
          </p:cNvSpPr>
          <p:nvPr/>
        </p:nvSpPr>
        <p:spPr bwMode="auto">
          <a:xfrm>
            <a:off x="-36513" y="4868863"/>
            <a:ext cx="9196388" cy="2287587"/>
          </a:xfrm>
          <a:custGeom>
            <a:avLst/>
            <a:gdLst>
              <a:gd name="T0" fmla="*/ 0 w 5793"/>
              <a:gd name="T1" fmla="*/ 1144 h 1296"/>
              <a:gd name="T2" fmla="*/ 16 w 5793"/>
              <a:gd name="T3" fmla="*/ 1088 h 1296"/>
              <a:gd name="T4" fmla="*/ 64 w 5793"/>
              <a:gd name="T5" fmla="*/ 936 h 1296"/>
              <a:gd name="T6" fmla="*/ 112 w 5793"/>
              <a:gd name="T7" fmla="*/ 824 h 1296"/>
              <a:gd name="T8" fmla="*/ 208 w 5793"/>
              <a:gd name="T9" fmla="*/ 712 h 1296"/>
              <a:gd name="T10" fmla="*/ 328 w 5793"/>
              <a:gd name="T11" fmla="*/ 624 h 1296"/>
              <a:gd name="T12" fmla="*/ 376 w 5793"/>
              <a:gd name="T13" fmla="*/ 576 h 1296"/>
              <a:gd name="T14" fmla="*/ 432 w 5793"/>
              <a:gd name="T15" fmla="*/ 544 h 1296"/>
              <a:gd name="T16" fmla="*/ 560 w 5793"/>
              <a:gd name="T17" fmla="*/ 464 h 1296"/>
              <a:gd name="T18" fmla="*/ 648 w 5793"/>
              <a:gd name="T19" fmla="*/ 448 h 1296"/>
              <a:gd name="T20" fmla="*/ 720 w 5793"/>
              <a:gd name="T21" fmla="*/ 384 h 1296"/>
              <a:gd name="T22" fmla="*/ 888 w 5793"/>
              <a:gd name="T23" fmla="*/ 328 h 1296"/>
              <a:gd name="T24" fmla="*/ 1304 w 5793"/>
              <a:gd name="T25" fmla="*/ 176 h 1296"/>
              <a:gd name="T26" fmla="*/ 1400 w 5793"/>
              <a:gd name="T27" fmla="*/ 152 h 1296"/>
              <a:gd name="T28" fmla="*/ 1752 w 5793"/>
              <a:gd name="T29" fmla="*/ 64 h 1296"/>
              <a:gd name="T30" fmla="*/ 1880 w 5793"/>
              <a:gd name="T31" fmla="*/ 40 h 1296"/>
              <a:gd name="T32" fmla="*/ 2344 w 5793"/>
              <a:gd name="T33" fmla="*/ 48 h 1296"/>
              <a:gd name="T34" fmla="*/ 2432 w 5793"/>
              <a:gd name="T35" fmla="*/ 72 h 1296"/>
              <a:gd name="T36" fmla="*/ 3000 w 5793"/>
              <a:gd name="T37" fmla="*/ 48 h 1296"/>
              <a:gd name="T38" fmla="*/ 3232 w 5793"/>
              <a:gd name="T39" fmla="*/ 24 h 1296"/>
              <a:gd name="T40" fmla="*/ 3344 w 5793"/>
              <a:gd name="T41" fmla="*/ 32 h 1296"/>
              <a:gd name="T42" fmla="*/ 3368 w 5793"/>
              <a:gd name="T43" fmla="*/ 56 h 1296"/>
              <a:gd name="T44" fmla="*/ 3488 w 5793"/>
              <a:gd name="T45" fmla="*/ 104 h 1296"/>
              <a:gd name="T46" fmla="*/ 3728 w 5793"/>
              <a:gd name="T47" fmla="*/ 112 h 1296"/>
              <a:gd name="T48" fmla="*/ 4144 w 5793"/>
              <a:gd name="T49" fmla="*/ 152 h 1296"/>
              <a:gd name="T50" fmla="*/ 4304 w 5793"/>
              <a:gd name="T51" fmla="*/ 200 h 1296"/>
              <a:gd name="T52" fmla="*/ 4520 w 5793"/>
              <a:gd name="T53" fmla="*/ 200 h 1296"/>
              <a:gd name="T54" fmla="*/ 4560 w 5793"/>
              <a:gd name="T55" fmla="*/ 216 h 1296"/>
              <a:gd name="T56" fmla="*/ 4752 w 5793"/>
              <a:gd name="T57" fmla="*/ 272 h 1296"/>
              <a:gd name="T58" fmla="*/ 4944 w 5793"/>
              <a:gd name="T59" fmla="*/ 336 h 1296"/>
              <a:gd name="T60" fmla="*/ 4984 w 5793"/>
              <a:gd name="T61" fmla="*/ 376 h 1296"/>
              <a:gd name="T62" fmla="*/ 5024 w 5793"/>
              <a:gd name="T63" fmla="*/ 408 h 1296"/>
              <a:gd name="T64" fmla="*/ 5096 w 5793"/>
              <a:gd name="T65" fmla="*/ 496 h 1296"/>
              <a:gd name="T66" fmla="*/ 5192 w 5793"/>
              <a:gd name="T67" fmla="*/ 632 h 1296"/>
              <a:gd name="T68" fmla="*/ 5248 w 5793"/>
              <a:gd name="T69" fmla="*/ 656 h 1296"/>
              <a:gd name="T70" fmla="*/ 5304 w 5793"/>
              <a:gd name="T71" fmla="*/ 688 h 1296"/>
              <a:gd name="T72" fmla="*/ 5352 w 5793"/>
              <a:gd name="T73" fmla="*/ 720 h 1296"/>
              <a:gd name="T74" fmla="*/ 5504 w 5793"/>
              <a:gd name="T75" fmla="*/ 792 h 1296"/>
              <a:gd name="T76" fmla="*/ 5552 w 5793"/>
              <a:gd name="T77" fmla="*/ 824 h 1296"/>
              <a:gd name="T78" fmla="*/ 5624 w 5793"/>
              <a:gd name="T79" fmla="*/ 880 h 1296"/>
              <a:gd name="T80" fmla="*/ 5704 w 5793"/>
              <a:gd name="T81" fmla="*/ 1016 h 1296"/>
              <a:gd name="T82" fmla="*/ 5784 w 5793"/>
              <a:gd name="T83" fmla="*/ 1096 h 1296"/>
              <a:gd name="T84" fmla="*/ 5336 w 5793"/>
              <a:gd name="T85" fmla="*/ 1168 h 1296"/>
              <a:gd name="T86" fmla="*/ 4088 w 5793"/>
              <a:gd name="T87" fmla="*/ 1152 h 1296"/>
              <a:gd name="T88" fmla="*/ 2824 w 5793"/>
              <a:gd name="T89" fmla="*/ 1144 h 1296"/>
              <a:gd name="T90" fmla="*/ 264 w 5793"/>
              <a:gd name="T91" fmla="*/ 1136 h 1296"/>
              <a:gd name="T92" fmla="*/ 0 w 5793"/>
              <a:gd name="T93" fmla="*/ 1096 h 129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5793"/>
              <a:gd name="T142" fmla="*/ 0 h 1296"/>
              <a:gd name="T143" fmla="*/ 5793 w 5793"/>
              <a:gd name="T144" fmla="*/ 1296 h 129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5793" h="1296">
                <a:moveTo>
                  <a:pt x="0" y="1144"/>
                </a:moveTo>
                <a:cubicBezTo>
                  <a:pt x="5" y="1125"/>
                  <a:pt x="14" y="1107"/>
                  <a:pt x="16" y="1088"/>
                </a:cubicBezTo>
                <a:cubicBezTo>
                  <a:pt x="28" y="991"/>
                  <a:pt x="9" y="991"/>
                  <a:pt x="64" y="936"/>
                </a:cubicBezTo>
                <a:cubicBezTo>
                  <a:pt x="79" y="891"/>
                  <a:pt x="72" y="851"/>
                  <a:pt x="112" y="824"/>
                </a:cubicBezTo>
                <a:cubicBezTo>
                  <a:pt x="129" y="774"/>
                  <a:pt x="165" y="740"/>
                  <a:pt x="208" y="712"/>
                </a:cubicBezTo>
                <a:cubicBezTo>
                  <a:pt x="247" y="654"/>
                  <a:pt x="275" y="657"/>
                  <a:pt x="328" y="624"/>
                </a:cubicBezTo>
                <a:cubicBezTo>
                  <a:pt x="398" y="580"/>
                  <a:pt x="331" y="621"/>
                  <a:pt x="376" y="576"/>
                </a:cubicBezTo>
                <a:cubicBezTo>
                  <a:pt x="390" y="562"/>
                  <a:pt x="416" y="553"/>
                  <a:pt x="432" y="544"/>
                </a:cubicBezTo>
                <a:cubicBezTo>
                  <a:pt x="475" y="518"/>
                  <a:pt x="519" y="492"/>
                  <a:pt x="560" y="464"/>
                </a:cubicBezTo>
                <a:cubicBezTo>
                  <a:pt x="585" y="447"/>
                  <a:pt x="619" y="454"/>
                  <a:pt x="648" y="448"/>
                </a:cubicBezTo>
                <a:cubicBezTo>
                  <a:pt x="675" y="430"/>
                  <a:pt x="691" y="398"/>
                  <a:pt x="720" y="384"/>
                </a:cubicBezTo>
                <a:cubicBezTo>
                  <a:pt x="774" y="357"/>
                  <a:pt x="832" y="350"/>
                  <a:pt x="888" y="328"/>
                </a:cubicBezTo>
                <a:cubicBezTo>
                  <a:pt x="978" y="194"/>
                  <a:pt x="1157" y="184"/>
                  <a:pt x="1304" y="176"/>
                </a:cubicBezTo>
                <a:cubicBezTo>
                  <a:pt x="1336" y="165"/>
                  <a:pt x="1367" y="159"/>
                  <a:pt x="1400" y="152"/>
                </a:cubicBezTo>
                <a:cubicBezTo>
                  <a:pt x="1525" y="89"/>
                  <a:pt x="1608" y="81"/>
                  <a:pt x="1752" y="64"/>
                </a:cubicBezTo>
                <a:cubicBezTo>
                  <a:pt x="1795" y="59"/>
                  <a:pt x="1837" y="46"/>
                  <a:pt x="1880" y="40"/>
                </a:cubicBezTo>
                <a:cubicBezTo>
                  <a:pt x="2001" y="0"/>
                  <a:pt x="2207" y="41"/>
                  <a:pt x="2344" y="48"/>
                </a:cubicBezTo>
                <a:cubicBezTo>
                  <a:pt x="2373" y="58"/>
                  <a:pt x="2432" y="72"/>
                  <a:pt x="2432" y="72"/>
                </a:cubicBezTo>
                <a:cubicBezTo>
                  <a:pt x="2632" y="68"/>
                  <a:pt x="2807" y="61"/>
                  <a:pt x="3000" y="48"/>
                </a:cubicBezTo>
                <a:cubicBezTo>
                  <a:pt x="3073" y="24"/>
                  <a:pt x="3158" y="28"/>
                  <a:pt x="3232" y="24"/>
                </a:cubicBezTo>
                <a:cubicBezTo>
                  <a:pt x="3269" y="27"/>
                  <a:pt x="3308" y="23"/>
                  <a:pt x="3344" y="32"/>
                </a:cubicBezTo>
                <a:cubicBezTo>
                  <a:pt x="3355" y="35"/>
                  <a:pt x="3359" y="50"/>
                  <a:pt x="3368" y="56"/>
                </a:cubicBezTo>
                <a:cubicBezTo>
                  <a:pt x="3395" y="74"/>
                  <a:pt x="3456" y="101"/>
                  <a:pt x="3488" y="104"/>
                </a:cubicBezTo>
                <a:cubicBezTo>
                  <a:pt x="3568" y="111"/>
                  <a:pt x="3648" y="109"/>
                  <a:pt x="3728" y="112"/>
                </a:cubicBezTo>
                <a:cubicBezTo>
                  <a:pt x="3894" y="153"/>
                  <a:pt x="3907" y="146"/>
                  <a:pt x="4144" y="152"/>
                </a:cubicBezTo>
                <a:cubicBezTo>
                  <a:pt x="4197" y="178"/>
                  <a:pt x="4246" y="190"/>
                  <a:pt x="4304" y="200"/>
                </a:cubicBezTo>
                <a:cubicBezTo>
                  <a:pt x="4394" y="185"/>
                  <a:pt x="4380" y="184"/>
                  <a:pt x="4520" y="200"/>
                </a:cubicBezTo>
                <a:cubicBezTo>
                  <a:pt x="4534" y="202"/>
                  <a:pt x="4547" y="211"/>
                  <a:pt x="4560" y="216"/>
                </a:cubicBezTo>
                <a:cubicBezTo>
                  <a:pt x="4623" y="239"/>
                  <a:pt x="4686" y="259"/>
                  <a:pt x="4752" y="272"/>
                </a:cubicBezTo>
                <a:cubicBezTo>
                  <a:pt x="4804" y="324"/>
                  <a:pt x="4873" y="329"/>
                  <a:pt x="4944" y="336"/>
                </a:cubicBezTo>
                <a:cubicBezTo>
                  <a:pt x="4994" y="353"/>
                  <a:pt x="4943" y="329"/>
                  <a:pt x="4984" y="376"/>
                </a:cubicBezTo>
                <a:cubicBezTo>
                  <a:pt x="4995" y="389"/>
                  <a:pt x="5012" y="396"/>
                  <a:pt x="5024" y="408"/>
                </a:cubicBezTo>
                <a:cubicBezTo>
                  <a:pt x="5050" y="434"/>
                  <a:pt x="5069" y="469"/>
                  <a:pt x="5096" y="496"/>
                </a:cubicBezTo>
                <a:cubicBezTo>
                  <a:pt x="5107" y="528"/>
                  <a:pt x="5161" y="611"/>
                  <a:pt x="5192" y="632"/>
                </a:cubicBezTo>
                <a:cubicBezTo>
                  <a:pt x="5209" y="643"/>
                  <a:pt x="5230" y="646"/>
                  <a:pt x="5248" y="656"/>
                </a:cubicBezTo>
                <a:cubicBezTo>
                  <a:pt x="5267" y="667"/>
                  <a:pt x="5286" y="677"/>
                  <a:pt x="5304" y="688"/>
                </a:cubicBezTo>
                <a:cubicBezTo>
                  <a:pt x="5320" y="698"/>
                  <a:pt x="5352" y="720"/>
                  <a:pt x="5352" y="720"/>
                </a:cubicBezTo>
                <a:cubicBezTo>
                  <a:pt x="5398" y="790"/>
                  <a:pt x="5431" y="774"/>
                  <a:pt x="5504" y="792"/>
                </a:cubicBezTo>
                <a:cubicBezTo>
                  <a:pt x="5520" y="803"/>
                  <a:pt x="5536" y="813"/>
                  <a:pt x="5552" y="824"/>
                </a:cubicBezTo>
                <a:cubicBezTo>
                  <a:pt x="5660" y="896"/>
                  <a:pt x="5558" y="858"/>
                  <a:pt x="5624" y="880"/>
                </a:cubicBezTo>
                <a:cubicBezTo>
                  <a:pt x="5641" y="930"/>
                  <a:pt x="5659" y="986"/>
                  <a:pt x="5704" y="1016"/>
                </a:cubicBezTo>
                <a:cubicBezTo>
                  <a:pt x="5731" y="1098"/>
                  <a:pt x="5684" y="1083"/>
                  <a:pt x="5784" y="1096"/>
                </a:cubicBezTo>
                <a:cubicBezTo>
                  <a:pt x="5755" y="1296"/>
                  <a:pt x="5793" y="1164"/>
                  <a:pt x="5336" y="1168"/>
                </a:cubicBezTo>
                <a:cubicBezTo>
                  <a:pt x="4920" y="1172"/>
                  <a:pt x="4504" y="1156"/>
                  <a:pt x="4088" y="1152"/>
                </a:cubicBezTo>
                <a:cubicBezTo>
                  <a:pt x="3663" y="1119"/>
                  <a:pt x="3265" y="1140"/>
                  <a:pt x="2824" y="1144"/>
                </a:cubicBezTo>
                <a:cubicBezTo>
                  <a:pt x="1971" y="1141"/>
                  <a:pt x="1117" y="1141"/>
                  <a:pt x="264" y="1136"/>
                </a:cubicBezTo>
                <a:cubicBezTo>
                  <a:pt x="201" y="1136"/>
                  <a:pt x="0" y="1109"/>
                  <a:pt x="0" y="1096"/>
                </a:cubicBezTo>
              </a:path>
            </a:pathLst>
          </a:custGeom>
          <a:pattFill prst="divot">
            <a:fgClr>
              <a:srgbClr val="00FF00"/>
            </a:fgClr>
            <a:bgClr>
              <a:srgbClr val="BFEFBF"/>
            </a:bgClr>
          </a:patt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4098" name="Picture 2" descr="ddd0fc32575ct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000" y="1916113"/>
            <a:ext cx="3217863" cy="453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AutoShape 4"/>
          <p:cNvSpPr>
            <a:spLocks noChangeArrowheads="1"/>
          </p:cNvSpPr>
          <p:nvPr/>
        </p:nvSpPr>
        <p:spPr bwMode="auto">
          <a:xfrm rot="-4715050">
            <a:off x="172244" y="5091907"/>
            <a:ext cx="1347787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rgbClr val="00003B"/>
              </a:gs>
              <a:gs pos="100000">
                <a:srgbClr val="000080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vert="eaVert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/>
          </a:p>
        </p:txBody>
      </p:sp>
      <p:sp>
        <p:nvSpPr>
          <p:cNvPr id="4101" name="Oval 5"/>
          <p:cNvSpPr>
            <a:spLocks noChangeArrowheads="1"/>
          </p:cNvSpPr>
          <p:nvPr/>
        </p:nvSpPr>
        <p:spPr bwMode="auto">
          <a:xfrm>
            <a:off x="7235825" y="188913"/>
            <a:ext cx="1511300" cy="1511300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/>
          </a:p>
        </p:txBody>
      </p:sp>
      <p:sp>
        <p:nvSpPr>
          <p:cNvPr id="4102" name="AutoShape 6"/>
          <p:cNvSpPr>
            <a:spLocks noChangeArrowheads="1"/>
          </p:cNvSpPr>
          <p:nvPr/>
        </p:nvSpPr>
        <p:spPr bwMode="auto">
          <a:xfrm rot="-4715050">
            <a:off x="172244" y="3004344"/>
            <a:ext cx="1347788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rgbClr val="181847"/>
              </a:gs>
              <a:gs pos="100000">
                <a:srgbClr val="333399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vert="eaVert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/>
          </a:p>
        </p:txBody>
      </p:sp>
      <p:sp>
        <p:nvSpPr>
          <p:cNvPr id="4103" name="AutoShape 7"/>
          <p:cNvSpPr>
            <a:spLocks noChangeArrowheads="1"/>
          </p:cNvSpPr>
          <p:nvPr/>
        </p:nvSpPr>
        <p:spPr bwMode="auto">
          <a:xfrm rot="-4715050">
            <a:off x="172244" y="699294"/>
            <a:ext cx="1347788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chemeClr val="accent2"/>
              </a:gs>
              <a:gs pos="100000">
                <a:srgbClr val="4618F0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vert="eaVert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/>
          </a:p>
        </p:txBody>
      </p:sp>
      <p:sp>
        <p:nvSpPr>
          <p:cNvPr id="4104" name="AutoShape 8"/>
          <p:cNvSpPr>
            <a:spLocks noChangeArrowheads="1"/>
          </p:cNvSpPr>
          <p:nvPr/>
        </p:nvSpPr>
        <p:spPr bwMode="auto">
          <a:xfrm rot="551848">
            <a:off x="1763713" y="260350"/>
            <a:ext cx="1347787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chemeClr val="accent2"/>
              </a:gs>
              <a:gs pos="100000">
                <a:srgbClr val="4EE8F8"/>
              </a:gs>
            </a:gsLst>
            <a:lin ang="5400000" scaled="1"/>
          </a:gra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/>
          </a:p>
        </p:txBody>
      </p:sp>
      <p:sp>
        <p:nvSpPr>
          <p:cNvPr id="4105" name="AutoShape 9"/>
          <p:cNvSpPr>
            <a:spLocks noChangeArrowheads="1"/>
          </p:cNvSpPr>
          <p:nvPr/>
        </p:nvSpPr>
        <p:spPr bwMode="auto">
          <a:xfrm rot="551848">
            <a:off x="3995738" y="260350"/>
            <a:ext cx="1347787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rgbClr val="6E74EE"/>
              </a:gs>
              <a:gs pos="100000">
                <a:srgbClr val="4EE8F8"/>
              </a:gs>
            </a:gsLst>
            <a:lin ang="5400000" scaled="1"/>
          </a:gra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/>
          </a:p>
        </p:txBody>
      </p:sp>
      <p:sp>
        <p:nvSpPr>
          <p:cNvPr id="4106" name="AutoShape 10"/>
          <p:cNvSpPr>
            <a:spLocks noChangeArrowheads="1"/>
          </p:cNvSpPr>
          <p:nvPr/>
        </p:nvSpPr>
        <p:spPr bwMode="auto">
          <a:xfrm rot="551848">
            <a:off x="6227763" y="260350"/>
            <a:ext cx="1347787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rgbClr val="6E74EE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/>
          </a:p>
        </p:txBody>
      </p:sp>
      <p:sp>
        <p:nvSpPr>
          <p:cNvPr id="4107" name="AutoShape 11"/>
          <p:cNvSpPr>
            <a:spLocks noChangeArrowheads="1"/>
          </p:cNvSpPr>
          <p:nvPr/>
        </p:nvSpPr>
        <p:spPr bwMode="auto">
          <a:xfrm rot="6170213">
            <a:off x="7733506" y="772319"/>
            <a:ext cx="1347788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rgbClr val="3366FF"/>
              </a:gs>
              <a:gs pos="50000">
                <a:schemeClr val="accent1"/>
              </a:gs>
              <a:gs pos="100000">
                <a:srgbClr val="3366FF"/>
              </a:gs>
            </a:gsLst>
            <a:lin ang="5400000" scaled="1"/>
          </a:gra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rot="10800000" vert="eaVert"/>
          <a:lstStyle/>
          <a:p>
            <a:pPr algn="ctr"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4108" name="AutoShape 12"/>
          <p:cNvSpPr>
            <a:spLocks noChangeArrowheads="1"/>
          </p:cNvSpPr>
          <p:nvPr/>
        </p:nvSpPr>
        <p:spPr bwMode="auto">
          <a:xfrm rot="6170213">
            <a:off x="7733506" y="3075782"/>
            <a:ext cx="1347787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chemeClr val="bg1"/>
              </a:gs>
              <a:gs pos="100000">
                <a:srgbClr val="4618F0"/>
              </a:gs>
            </a:gsLst>
            <a:lin ang="2700000" scaled="1"/>
          </a:gradFill>
          <a:ln w="9525">
            <a:solidFill>
              <a:schemeClr val="accent2"/>
            </a:solidFill>
            <a:round/>
            <a:headEnd/>
            <a:tailEnd/>
          </a:ln>
        </p:spPr>
        <p:txBody>
          <a:bodyPr rot="10800000" vert="eaVert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/>
          </a:p>
        </p:txBody>
      </p:sp>
      <p:sp>
        <p:nvSpPr>
          <p:cNvPr id="4109" name="AutoShape 13"/>
          <p:cNvSpPr>
            <a:spLocks noChangeArrowheads="1"/>
          </p:cNvSpPr>
          <p:nvPr/>
        </p:nvSpPr>
        <p:spPr bwMode="auto">
          <a:xfrm rot="6170213">
            <a:off x="7733506" y="5307807"/>
            <a:ext cx="1347787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chemeClr val="bg1"/>
              </a:gs>
              <a:gs pos="100000">
                <a:srgbClr val="3366FF"/>
              </a:gs>
            </a:gsLst>
            <a:lin ang="2700000" scaled="1"/>
          </a:gradFill>
          <a:ln w="9525">
            <a:solidFill>
              <a:schemeClr val="accent2"/>
            </a:solidFill>
            <a:round/>
            <a:headEnd/>
            <a:tailEnd/>
          </a:ln>
        </p:spPr>
        <p:txBody>
          <a:bodyPr rot="10800000" vert="eaVert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/>
          </a:p>
        </p:txBody>
      </p:sp>
      <p:sp>
        <p:nvSpPr>
          <p:cNvPr id="4110" name="AutoShape 14"/>
          <p:cNvSpPr>
            <a:spLocks noChangeArrowheads="1"/>
          </p:cNvSpPr>
          <p:nvPr/>
        </p:nvSpPr>
        <p:spPr bwMode="auto">
          <a:xfrm rot="-10406119">
            <a:off x="6156325" y="5876925"/>
            <a:ext cx="1347788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chemeClr val="bg1"/>
              </a:gs>
              <a:gs pos="100000">
                <a:srgbClr val="3366FF"/>
              </a:gs>
            </a:gsLst>
            <a:lin ang="18900000" scaled="1"/>
          </a:gradFill>
          <a:ln w="9525">
            <a:solidFill>
              <a:schemeClr val="accent2"/>
            </a:solidFill>
            <a:round/>
            <a:headEnd/>
            <a:tailEnd/>
          </a:ln>
        </p:spPr>
        <p:txBody>
          <a:bodyPr rot="1080000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/>
          </a:p>
        </p:txBody>
      </p:sp>
      <p:sp>
        <p:nvSpPr>
          <p:cNvPr id="4111" name="AutoShape 15"/>
          <p:cNvSpPr>
            <a:spLocks noChangeArrowheads="1"/>
          </p:cNvSpPr>
          <p:nvPr/>
        </p:nvSpPr>
        <p:spPr bwMode="auto">
          <a:xfrm rot="-10406119">
            <a:off x="4067175" y="5876925"/>
            <a:ext cx="1347788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chemeClr val="bg1"/>
              </a:gs>
              <a:gs pos="100000">
                <a:srgbClr val="33E6F9"/>
              </a:gs>
            </a:gsLst>
            <a:lin ang="18900000" scaled="1"/>
          </a:gradFill>
          <a:ln w="9525">
            <a:solidFill>
              <a:srgbClr val="000080"/>
            </a:solidFill>
            <a:round/>
            <a:headEnd/>
            <a:tailEnd/>
          </a:ln>
        </p:spPr>
        <p:txBody>
          <a:bodyPr rot="1080000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/>
          </a:p>
        </p:txBody>
      </p:sp>
      <p:pic>
        <p:nvPicPr>
          <p:cNvPr id="4112" name="Picture 16" descr="arg-blue-left-tr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1341438"/>
            <a:ext cx="1190625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3" name="Picture 17" descr="ani-bird_red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2708275"/>
            <a:ext cx="1439862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5" name="Picture 19" descr="b13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25" y="5013325"/>
            <a:ext cx="1154113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9" name="Picture 23" descr="b13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5516563"/>
            <a:ext cx="1020762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24" name="AutoShape 28"/>
          <p:cNvSpPr>
            <a:spLocks noChangeArrowheads="1"/>
          </p:cNvSpPr>
          <p:nvPr/>
        </p:nvSpPr>
        <p:spPr bwMode="auto">
          <a:xfrm>
            <a:off x="5435600" y="2636838"/>
            <a:ext cx="3384550" cy="1223962"/>
          </a:xfrm>
          <a:prstGeom prst="wedgeRoundRectCallout">
            <a:avLst>
              <a:gd name="adj1" fmla="val -72329"/>
              <a:gd name="adj2" fmla="val -10958"/>
              <a:gd name="adj3" fmla="val 16667"/>
            </a:avLst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/>
          </a:p>
        </p:txBody>
      </p:sp>
      <p:sp>
        <p:nvSpPr>
          <p:cNvPr id="4125" name="Text Box 29"/>
          <p:cNvSpPr txBox="1">
            <a:spLocks noChangeArrowheads="1"/>
          </p:cNvSpPr>
          <p:nvPr/>
        </p:nvSpPr>
        <p:spPr bwMode="auto">
          <a:xfrm>
            <a:off x="5508625" y="2781300"/>
            <a:ext cx="3240088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3200" b="1">
                <a:solidFill>
                  <a:srgbClr val="008000"/>
                </a:solidFill>
                <a:latin typeface="Times New Roman" pitchFamily="18" charset="0"/>
              </a:rPr>
              <a:t>Ребята, берегите зрение!</a:t>
            </a:r>
          </a:p>
        </p:txBody>
      </p:sp>
      <p:pic>
        <p:nvPicPr>
          <p:cNvPr id="4128" name="Picture 32" descr="B_Fly31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628801">
            <a:off x="1287463" y="2536825"/>
            <a:ext cx="1143000" cy="105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29" name="Picture 33" descr="B_Fly21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7959049">
            <a:off x="7138194" y="3599656"/>
            <a:ext cx="1368425" cy="102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30" name="Picture 34" descr="B_Fly14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2565400"/>
            <a:ext cx="1441450" cy="141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31" name="Picture 35" descr="b11"/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5516563"/>
            <a:ext cx="995363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32" name="Picture 36" descr="b11"/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5157788"/>
            <a:ext cx="995363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34" name="AutoShape 38"/>
          <p:cNvSpPr>
            <a:spLocks noChangeArrowheads="1"/>
          </p:cNvSpPr>
          <p:nvPr/>
        </p:nvSpPr>
        <p:spPr bwMode="auto">
          <a:xfrm rot="-10406119">
            <a:off x="1692275" y="5876925"/>
            <a:ext cx="1347788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chemeClr val="bg1"/>
              </a:gs>
              <a:gs pos="100000">
                <a:srgbClr val="33E6F9"/>
              </a:gs>
            </a:gsLst>
            <a:lin ang="5400000" scaled="1"/>
          </a:gradFill>
          <a:ln w="9525">
            <a:solidFill>
              <a:srgbClr val="000080"/>
            </a:solidFill>
            <a:round/>
            <a:headEnd/>
            <a:tailEnd/>
          </a:ln>
        </p:spPr>
        <p:txBody>
          <a:bodyPr rot="1080000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/>
          </a:p>
        </p:txBody>
      </p:sp>
      <p:pic>
        <p:nvPicPr>
          <p:cNvPr id="4136" name="1232092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123.wav"/>
          </p:nvPr>
        </p:nvPicPr>
        <p:blipFill>
          <a:blip r:embed="rId1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307514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1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5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10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6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10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7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10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8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10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4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8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1000"/>
                                        <p:tgtEl>
                                          <p:spTgt spid="41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92" presetID="35" presetClass="entr" presetSubtype="0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19000"/>
                            </p:stCondLst>
                            <p:childTnLst>
                              <p:par>
                                <p:cTn id="99" presetID="37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8 0.06806 L -0.18107 0.21528 C -0.21649 0.24861 -0.26927 0.26759 -0.32447 0.26759 C -0.38767 0.26759 -0.43784 0.24861 -0.47326 0.21528 L -0.64184 0.06806 " pathEditMode="relative" rAng="0" ptsTypes="FffFF">
                                      <p:cBhvr>
                                        <p:cTn id="100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510" y="99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 nodeType="afterGroup">
                            <p:stCondLst>
                              <p:cond delay="21000"/>
                            </p:stCondLst>
                            <p:childTnLst>
                              <p:par>
                                <p:cTn id="102" presetID="44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5747 0.06806 L -0.48473 0.00533 C -0.44827 -0.00856 -0.3941 -0.01597 -0.3375 -0.01597 C -0.27292 -0.01597 -0.22153 -0.00856 -0.18507 0.00533 L -0.01181 0.06806 " pathEditMode="relative" rAng="0" ptsTypes="FffFF">
                                      <p:cBhvr>
                                        <p:cTn id="103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274" y="-42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23000"/>
                            </p:stCondLst>
                            <p:childTnLst>
                              <p:par>
                                <p:cTn id="10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3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3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26000"/>
                            </p:stCondLst>
                            <p:childTnLst>
                              <p:par>
                                <p:cTn id="110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 nodeType="afterGroup">
                            <p:stCondLst>
                              <p:cond delay="29000"/>
                            </p:stCondLst>
                            <p:childTnLst>
                              <p:par>
                                <p:cTn id="11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20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20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 nodeType="afterGroup">
                            <p:stCondLst>
                              <p:cond delay="31000"/>
                            </p:stCondLst>
                            <p:childTnLst>
                              <p:par>
                                <p:cTn id="119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20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20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 nodeType="afterGroup">
                            <p:stCondLst>
                              <p:cond delay="33000"/>
                            </p:stCondLst>
                            <p:childTnLst>
                              <p:par>
                                <p:cTn id="124" presetID="2" presetClass="exit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5" dur="2000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2000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 nodeType="afterGroup">
                            <p:stCondLst>
                              <p:cond delay="35000"/>
                            </p:stCondLst>
                            <p:childTnLst>
                              <p:par>
                                <p:cTn id="129" presetID="2" presetClass="exit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0" dur="2000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2000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 nodeType="afterGroup">
                            <p:stCondLst>
                              <p:cond delay="37000"/>
                            </p:stCondLst>
                            <p:childTnLst>
                              <p:par>
                                <p:cTn id="1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4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 nodeType="afterGroup">
                            <p:stCondLst>
                              <p:cond delay="38000"/>
                            </p:stCondLst>
                            <p:childTnLst>
                              <p:par>
                                <p:cTn id="1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4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 nodeType="afterGroup">
                            <p:stCondLst>
                              <p:cond delay="39000"/>
                            </p:stCondLst>
                            <p:childTnLst>
                              <p:par>
                                <p:cTn id="1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4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 nodeType="afterGroup">
                            <p:stCondLst>
                              <p:cond delay="40000"/>
                            </p:stCondLst>
                            <p:childTnLst>
                              <p:par>
                                <p:cTn id="1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4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 nodeType="afterGroup">
                            <p:stCondLst>
                              <p:cond delay="41000"/>
                            </p:stCondLst>
                            <p:childTnLst>
                              <p:par>
                                <p:cTn id="1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4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4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 nodeType="afterGroup">
                            <p:stCondLst>
                              <p:cond delay="44000"/>
                            </p:stCondLst>
                            <p:childTnLst>
                              <p:par>
                                <p:cTn id="15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" dur="1000"/>
                                        <p:tgtEl>
                                          <p:spTgt spid="4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" dur="1000"/>
                                        <p:tgtEl>
                                          <p:spTgt spid="41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 nodeType="afterGroup">
                            <p:stCondLst>
                              <p:cond delay="45000"/>
                            </p:stCondLst>
                            <p:childTnLst>
                              <p:par>
                                <p:cTn id="164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2000" fill="hold"/>
                                        <p:tgtEl>
                                          <p:spTgt spid="4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2000" fill="hold"/>
                                        <p:tgtEl>
                                          <p:spTgt spid="4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 nodeType="afterGroup">
                            <p:stCondLst>
                              <p:cond delay="47000"/>
                            </p:stCondLst>
                            <p:childTnLst>
                              <p:par>
                                <p:cTn id="169" presetID="1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11 -0.11458 C 0.05781 -0.10833 0.10955 -0.02917 0.10504 0.06273 C 0.10052 0.15463 0.04097 0.22361 -0.02795 0.21759 C -0.09705 0.21157 -0.14861 0.13171 -0.1441 0.04028 C -0.13941 -0.05185 -0.07986 -0.12083 -0.01111 -0.11458 Z " pathEditMode="relative" rAng="234174" ptsTypes="fffff">
                                      <p:cBhvr>
                                        <p:cTn id="170" dur="2000" fill="hold"/>
                                        <p:tgtEl>
                                          <p:spTgt spid="41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166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 nodeType="afterGroup">
                            <p:stCondLst>
                              <p:cond delay="51000"/>
                            </p:stCondLst>
                            <p:childTnLst>
                              <p:par>
                                <p:cTn id="172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2000" fill="hold"/>
                                        <p:tgtEl>
                                          <p:spTgt spid="4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2000" fill="hold"/>
                                        <p:tgtEl>
                                          <p:spTgt spid="4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 nodeType="afterGroup">
                            <p:stCondLst>
                              <p:cond delay="53000"/>
                            </p:stCondLst>
                            <p:childTnLst>
                              <p:par>
                                <p:cTn id="177" presetID="7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82 0.05741 L 0.0382 -0.2581 L -0.18715 -0.2581 L -0.18715 0.05741 L 0.0382 0.05741 Z " pathEditMode="relative" rAng="16200000" ptsTypes="FFFFF">
                                      <p:cBhvr>
                                        <p:cTn id="178" dur="2000" fill="hold"/>
                                        <p:tgtEl>
                                          <p:spTgt spid="4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67" y="-157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 nodeType="afterGroup">
                            <p:stCondLst>
                              <p:cond delay="57000"/>
                            </p:stCondLst>
                            <p:childTnLst>
                              <p:par>
                                <p:cTn id="1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4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8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36"/>
                </p:tgtEl>
              </p:cMediaNode>
            </p:audio>
          </p:childTnLst>
        </p:cTn>
      </p:par>
    </p:tnLst>
    <p:bldLst>
      <p:bldP spid="4100" grpId="0" animBg="1"/>
      <p:bldP spid="4100" grpId="1" animBg="1"/>
      <p:bldP spid="4101" grpId="0" animBg="1"/>
      <p:bldP spid="4101" grpId="1" animBg="1"/>
      <p:bldP spid="4101" grpId="2" animBg="1"/>
      <p:bldP spid="4102" grpId="0" animBg="1"/>
      <p:bldP spid="4102" grpId="1" animBg="1"/>
      <p:bldP spid="4103" grpId="0" animBg="1"/>
      <p:bldP spid="4103" grpId="1" animBg="1"/>
      <p:bldP spid="4104" grpId="0" animBg="1"/>
      <p:bldP spid="4104" grpId="1" animBg="1"/>
      <p:bldP spid="4105" grpId="0" animBg="1"/>
      <p:bldP spid="4105" grpId="1" animBg="1"/>
      <p:bldP spid="4106" grpId="0" animBg="1"/>
      <p:bldP spid="4106" grpId="1" animBg="1"/>
      <p:bldP spid="4107" grpId="0" animBg="1"/>
      <p:bldP spid="4107" grpId="1" animBg="1"/>
      <p:bldP spid="4108" grpId="0" animBg="1"/>
      <p:bldP spid="4108" grpId="1" animBg="1"/>
      <p:bldP spid="4109" grpId="0" animBg="1"/>
      <p:bldP spid="4109" grpId="1" animBg="1"/>
      <p:bldP spid="4110" grpId="0" animBg="1"/>
      <p:bldP spid="4110" grpId="1" animBg="1"/>
      <p:bldP spid="4111" grpId="0" animBg="1"/>
      <p:bldP spid="4111" grpId="1" animBg="1"/>
      <p:bldP spid="4124" grpId="0" animBg="1"/>
      <p:bldP spid="4124" grpId="1" animBg="1"/>
      <p:bldP spid="4125" grpId="0"/>
      <p:bldP spid="4125" grpId="1"/>
      <p:bldP spid="4134" grpId="0" animBg="1"/>
      <p:bldP spid="4134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463480" y="908721"/>
            <a:ext cx="4212976" cy="26776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2 вариант</a:t>
            </a:r>
          </a:p>
          <a:p>
            <a:endParaRPr lang="ru-RU" sz="2800" dirty="0"/>
          </a:p>
          <a:p>
            <a:r>
              <a:rPr lang="ru-RU" sz="2800" dirty="0" smtClean="0"/>
              <a:t>(3+5)х 3 = </a:t>
            </a:r>
            <a:r>
              <a:rPr lang="ru-RU" sz="2800" dirty="0"/>
              <a:t>8 х 3 = </a:t>
            </a:r>
            <a:r>
              <a:rPr lang="ru-RU" sz="2800" dirty="0" smtClean="0"/>
              <a:t>24</a:t>
            </a:r>
          </a:p>
          <a:p>
            <a:r>
              <a:rPr lang="ru-RU" sz="2800" dirty="0" smtClean="0"/>
              <a:t>(3+5)х 3 = 3 х 3 </a:t>
            </a:r>
            <a:r>
              <a:rPr lang="ru-RU" sz="2800" dirty="0"/>
              <a:t>+ 5 х 3 = 24</a:t>
            </a:r>
          </a:p>
          <a:p>
            <a:r>
              <a:rPr lang="ru-RU" sz="2800" dirty="0" smtClean="0"/>
              <a:t>(6+2)х 3 </a:t>
            </a:r>
            <a:r>
              <a:rPr lang="ru-RU" sz="2800" dirty="0"/>
              <a:t>=  8 х 3 = 24</a:t>
            </a:r>
          </a:p>
          <a:p>
            <a:r>
              <a:rPr lang="ru-RU" sz="2800" dirty="0"/>
              <a:t>(</a:t>
            </a:r>
            <a:r>
              <a:rPr lang="ru-RU" sz="2800" dirty="0" smtClean="0"/>
              <a:t>6+2)х 3 </a:t>
            </a:r>
            <a:r>
              <a:rPr lang="ru-RU" sz="2800" dirty="0"/>
              <a:t>= </a:t>
            </a:r>
            <a:r>
              <a:rPr lang="ru-RU" sz="2800" dirty="0" smtClean="0"/>
              <a:t> </a:t>
            </a:r>
            <a:r>
              <a:rPr lang="ru-RU" sz="2800" dirty="0"/>
              <a:t>6 х 3 + 2 х 3 = 24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908720"/>
            <a:ext cx="4248471" cy="267765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1 вариант </a:t>
            </a:r>
          </a:p>
          <a:p>
            <a:endParaRPr lang="ru-RU" sz="2800" dirty="0" smtClean="0"/>
          </a:p>
          <a:p>
            <a:r>
              <a:rPr lang="ru-RU" sz="2800" dirty="0" smtClean="0"/>
              <a:t>(7+1)х 3 </a:t>
            </a:r>
            <a:r>
              <a:rPr lang="ru-RU" sz="2800" dirty="0"/>
              <a:t>= 8 </a:t>
            </a:r>
            <a:r>
              <a:rPr lang="ru-RU" sz="2800" dirty="0" smtClean="0"/>
              <a:t>х 3 </a:t>
            </a:r>
            <a:r>
              <a:rPr lang="ru-RU" sz="2800" dirty="0"/>
              <a:t>= 24</a:t>
            </a:r>
          </a:p>
          <a:p>
            <a:r>
              <a:rPr lang="ru-RU" sz="2800" dirty="0" smtClean="0"/>
              <a:t>(7+1)х 3  </a:t>
            </a:r>
            <a:r>
              <a:rPr lang="ru-RU" sz="2800" dirty="0"/>
              <a:t>= </a:t>
            </a:r>
            <a:r>
              <a:rPr lang="ru-RU" sz="2800" dirty="0" smtClean="0"/>
              <a:t>7 х 3 </a:t>
            </a:r>
            <a:r>
              <a:rPr lang="ru-RU" sz="2800" dirty="0"/>
              <a:t>+ </a:t>
            </a:r>
            <a:r>
              <a:rPr lang="ru-RU" sz="2800" dirty="0" smtClean="0"/>
              <a:t>1 х 3 </a:t>
            </a:r>
            <a:r>
              <a:rPr lang="ru-RU" sz="2800" dirty="0"/>
              <a:t>= 24</a:t>
            </a:r>
          </a:p>
          <a:p>
            <a:r>
              <a:rPr lang="ru-RU" sz="2800" dirty="0"/>
              <a:t>(5+2 )</a:t>
            </a:r>
            <a:r>
              <a:rPr lang="ru-RU" sz="2800" dirty="0" smtClean="0"/>
              <a:t>х 4 = </a:t>
            </a:r>
            <a:r>
              <a:rPr lang="ru-RU" sz="2800" dirty="0"/>
              <a:t>7 х 4 = 28</a:t>
            </a:r>
          </a:p>
          <a:p>
            <a:r>
              <a:rPr lang="ru-RU" sz="2800" dirty="0"/>
              <a:t>(5+2 )</a:t>
            </a:r>
            <a:r>
              <a:rPr lang="ru-RU" sz="2800" dirty="0" smtClean="0"/>
              <a:t>х 4 </a:t>
            </a:r>
            <a:r>
              <a:rPr lang="ru-RU" sz="2800" dirty="0"/>
              <a:t>= 5 х 4 + 2 </a:t>
            </a:r>
            <a:r>
              <a:rPr lang="ru-RU" sz="2800" dirty="0" smtClean="0"/>
              <a:t>х 4 </a:t>
            </a:r>
            <a:r>
              <a:rPr lang="ru-RU" sz="2800" dirty="0"/>
              <a:t>= 28</a:t>
            </a:r>
          </a:p>
        </p:txBody>
      </p:sp>
    </p:spTree>
    <p:extLst>
      <p:ext uri="{BB962C8B-B14F-4D97-AF65-F5344CB8AC3E}">
        <p14:creationId xmlns="" xmlns:p14="http://schemas.microsoft.com/office/powerpoint/2010/main" val="4107145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 тестов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153743092"/>
              </p:ext>
            </p:extLst>
          </p:nvPr>
        </p:nvGraphicFramePr>
        <p:xfrm>
          <a:off x="457200" y="1628799"/>
          <a:ext cx="8229600" cy="42062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43200"/>
                <a:gridCol w="2743200"/>
                <a:gridCol w="2743200"/>
              </a:tblGrid>
              <a:tr h="342240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1 тест</a:t>
                      </a:r>
                      <a:endParaRPr lang="ru-RU" sz="4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2 тест</a:t>
                      </a:r>
                      <a:endParaRPr lang="ru-RU" sz="4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3 тест </a:t>
                      </a:r>
                      <a:endParaRPr lang="ru-RU" sz="4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7</a:t>
                      </a:r>
                      <a:endParaRPr lang="ru-RU" sz="4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да</a:t>
                      </a:r>
                      <a:endParaRPr lang="ru-RU" sz="4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б</a:t>
                      </a:r>
                      <a:endParaRPr lang="ru-RU" sz="4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16</a:t>
                      </a:r>
                      <a:endParaRPr lang="ru-RU" sz="4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нет</a:t>
                      </a:r>
                      <a:endParaRPr lang="ru-RU" sz="4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в</a:t>
                      </a:r>
                      <a:endParaRPr lang="ru-RU" sz="4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18</a:t>
                      </a:r>
                      <a:endParaRPr lang="ru-RU" sz="4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нет</a:t>
                      </a:r>
                      <a:endParaRPr lang="ru-RU" sz="4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в</a:t>
                      </a:r>
                      <a:endParaRPr lang="ru-RU" sz="4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9</a:t>
                      </a:r>
                      <a:endParaRPr lang="ru-RU" sz="4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да</a:t>
                      </a:r>
                      <a:endParaRPr lang="ru-RU" sz="4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а</a:t>
                      </a:r>
                      <a:endParaRPr lang="ru-RU" sz="4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8</a:t>
                      </a:r>
                      <a:endParaRPr lang="ru-RU" sz="4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да</a:t>
                      </a:r>
                      <a:endParaRPr lang="ru-RU" sz="4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в</a:t>
                      </a:r>
                      <a:endParaRPr lang="ru-RU" sz="4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827761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</TotalTime>
  <Words>293</Words>
  <Application>Microsoft Office PowerPoint</Application>
  <PresentationFormat>Экран (4:3)</PresentationFormat>
  <Paragraphs>125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Урок математики </vt:lpstr>
      <vt:lpstr>18 января. Классная работа.</vt:lpstr>
      <vt:lpstr> «МАТЕМАТИЧЕСКАЯ ЭСТАФЕТА» </vt:lpstr>
      <vt:lpstr>Проверка</vt:lpstr>
      <vt:lpstr>Найдите периметр прямоугольника </vt:lpstr>
      <vt:lpstr> Тема урока:  « Умножение суммы на число» </vt:lpstr>
      <vt:lpstr>Слайд 7</vt:lpstr>
      <vt:lpstr>Слайд 8</vt:lpstr>
      <vt:lpstr>Проверка тестов</vt:lpstr>
      <vt:lpstr>Слайд 10</vt:lpstr>
      <vt:lpstr>Слайд 11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Светлана</cp:lastModifiedBy>
  <cp:revision>19</cp:revision>
  <dcterms:created xsi:type="dcterms:W3CDTF">2014-01-03T18:04:20Z</dcterms:created>
  <dcterms:modified xsi:type="dcterms:W3CDTF">2019-02-14T12:26:20Z</dcterms:modified>
</cp:coreProperties>
</file>